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2" r:id="rId5"/>
    <p:sldMasterId id="2147483654" r:id="rId6"/>
    <p:sldMasterId id="2147483656" r:id="rId7"/>
    <p:sldMasterId id="2147483658" r:id="rId8"/>
    <p:sldMasterId id="2147483661" r:id="rId9"/>
  </p:sldMasterIdLst>
  <p:notesMasterIdLst>
    <p:notesMasterId r:id="rId57"/>
  </p:notesMasterIdLst>
  <p:sldIdLst>
    <p:sldId id="256" r:id="rId10"/>
    <p:sldId id="258" r:id="rId11"/>
    <p:sldId id="283" r:id="rId12"/>
    <p:sldId id="286" r:id="rId13"/>
    <p:sldId id="291" r:id="rId14"/>
    <p:sldId id="356" r:id="rId15"/>
    <p:sldId id="372" r:id="rId16"/>
    <p:sldId id="300" r:id="rId17"/>
    <p:sldId id="287" r:id="rId18"/>
    <p:sldId id="294" r:id="rId19"/>
    <p:sldId id="347" r:id="rId20"/>
    <p:sldId id="366" r:id="rId21"/>
    <p:sldId id="353" r:id="rId22"/>
    <p:sldId id="352" r:id="rId23"/>
    <p:sldId id="354" r:id="rId24"/>
    <p:sldId id="312" r:id="rId25"/>
    <p:sldId id="318" r:id="rId26"/>
    <p:sldId id="373" r:id="rId27"/>
    <p:sldId id="319" r:id="rId28"/>
    <p:sldId id="321" r:id="rId29"/>
    <p:sldId id="322" r:id="rId30"/>
    <p:sldId id="323" r:id="rId31"/>
    <p:sldId id="324" r:id="rId32"/>
    <p:sldId id="325" r:id="rId33"/>
    <p:sldId id="326" r:id="rId34"/>
    <p:sldId id="361" r:id="rId35"/>
    <p:sldId id="332" r:id="rId36"/>
    <p:sldId id="334" r:id="rId37"/>
    <p:sldId id="335" r:id="rId38"/>
    <p:sldId id="336" r:id="rId39"/>
    <p:sldId id="337" r:id="rId40"/>
    <p:sldId id="339" r:id="rId41"/>
    <p:sldId id="343" r:id="rId42"/>
    <p:sldId id="382" r:id="rId43"/>
    <p:sldId id="383" r:id="rId44"/>
    <p:sldId id="384" r:id="rId45"/>
    <p:sldId id="340" r:id="rId46"/>
    <p:sldId id="344" r:id="rId47"/>
    <p:sldId id="363" r:id="rId48"/>
    <p:sldId id="293" r:id="rId49"/>
    <p:sldId id="378" r:id="rId50"/>
    <p:sldId id="301" r:id="rId51"/>
    <p:sldId id="369" r:id="rId52"/>
    <p:sldId id="360" r:id="rId53"/>
    <p:sldId id="376" r:id="rId54"/>
    <p:sldId id="262" r:id="rId55"/>
    <p:sldId id="380" r:id="rId56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C8F2E2-5C41-4EF9-8026-663D2C44EDA3}">
          <p14:sldIdLst>
            <p14:sldId id="256"/>
            <p14:sldId id="258"/>
          </p14:sldIdLst>
        </p14:section>
        <p14:section name="1. Definition" id="{CCC2A0DA-D0F3-463D-A0B8-BB28F3B910C4}">
          <p14:sldIdLst>
            <p14:sldId id="283"/>
            <p14:sldId id="286"/>
            <p14:sldId id="291"/>
            <p14:sldId id="356"/>
            <p14:sldId id="372"/>
          </p14:sldIdLst>
        </p14:section>
        <p14:section name="2. New Guest Journey" id="{13402249-8345-476E-A57D-EAF39EDDEDF9}">
          <p14:sldIdLst>
            <p14:sldId id="300"/>
            <p14:sldId id="287"/>
          </p14:sldIdLst>
        </p14:section>
        <p14:section name="3. Online Process" id="{B99F3146-8732-47D1-98EC-B9C99AB42B7A}">
          <p14:sldIdLst>
            <p14:sldId id="294"/>
            <p14:sldId id="347"/>
            <p14:sldId id="366"/>
            <p14:sldId id="353"/>
            <p14:sldId id="352"/>
            <p14:sldId id="354"/>
            <p14:sldId id="312"/>
            <p14:sldId id="318"/>
            <p14:sldId id="373"/>
            <p14:sldId id="319"/>
            <p14:sldId id="321"/>
            <p14:sldId id="322"/>
            <p14:sldId id="323"/>
            <p14:sldId id="324"/>
            <p14:sldId id="325"/>
            <p14:sldId id="326"/>
            <p14:sldId id="361"/>
            <p14:sldId id="332"/>
            <p14:sldId id="334"/>
            <p14:sldId id="335"/>
            <p14:sldId id="336"/>
            <p14:sldId id="337"/>
            <p14:sldId id="339"/>
            <p14:sldId id="343"/>
            <p14:sldId id="382"/>
            <p14:sldId id="383"/>
            <p14:sldId id="384"/>
            <p14:sldId id="340"/>
            <p14:sldId id="344"/>
          </p14:sldIdLst>
        </p14:section>
        <p14:section name="4. Front Office Guide" id="{BBF2DF09-E9EA-4243-955A-B8BD50398E7B}">
          <p14:sldIdLst>
            <p14:sldId id="363"/>
            <p14:sldId id="293"/>
            <p14:sldId id="378"/>
            <p14:sldId id="301"/>
            <p14:sldId id="369"/>
          </p14:sldIdLst>
        </p14:section>
        <p14:section name="5. TMS Guides" id="{60E163B4-A53F-4C69-AD0C-07BFABCBF81F}">
          <p14:sldIdLst>
            <p14:sldId id="360"/>
            <p14:sldId id="376"/>
            <p14:sldId id="262"/>
          </p14:sldIdLst>
        </p14:section>
        <p14:section name="ANNEX" id="{8723DCE0-3E96-4CEE-8045-F276AE404CFA}">
          <p14:sldIdLst>
            <p14:sldId id="3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FFFF00"/>
    <a:srgbClr val="CF9507"/>
    <a:srgbClr val="003A70"/>
    <a:srgbClr val="8497B0"/>
    <a:srgbClr val="00863D"/>
    <a:srgbClr val="FF9B9B"/>
    <a:srgbClr val="07466D"/>
    <a:srgbClr val="2E6CA4"/>
    <a:srgbClr val="789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5618BB-5105-1B5B-CFEC-FB4527E94251}" v="1" dt="2018-08-01T11:00:46.665"/>
    <p1510:client id="{492279BA-5282-A72F-0018-02ED7B48F242}" v="3" dt="2018-08-01T11:26:49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72080" autoAdjust="0"/>
  </p:normalViewPr>
  <p:slideViewPr>
    <p:cSldViewPr snapToGrid="0">
      <p:cViewPr varScale="1">
        <p:scale>
          <a:sx n="53" d="100"/>
          <a:sy n="53" d="100"/>
        </p:scale>
        <p:origin x="140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9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EN DURBAN REYES" userId="S::c.durban@nh-hotels.com::c61dd67f-5894-4ff2-9c81-b71b86d02e13" providerId="AD" clId="Web-{473B6541-7CA5-4480-9295-C3B13A4D299D}"/>
    <pc:docChg chg="modSld">
      <pc:chgData name="CARMEN DURBAN REYES" userId="S::c.durban@nh-hotels.com::c61dd67f-5894-4ff2-9c81-b71b86d02e13" providerId="AD" clId="Web-{473B6541-7CA5-4480-9295-C3B13A4D299D}" dt="2018-06-29T06:33:16.649" v="15" actId="20577"/>
      <pc:docMkLst>
        <pc:docMk/>
      </pc:docMkLst>
      <pc:sldChg chg="modSp">
        <pc:chgData name="CARMEN DURBAN REYES" userId="S::c.durban@nh-hotels.com::c61dd67f-5894-4ff2-9c81-b71b86d02e13" providerId="AD" clId="Web-{473B6541-7CA5-4480-9295-C3B13A4D299D}" dt="2018-06-29T06:30:19.743" v="4" actId="20577"/>
        <pc:sldMkLst>
          <pc:docMk/>
          <pc:sldMk cId="1809567522" sldId="332"/>
        </pc:sldMkLst>
        <pc:spChg chg="mod">
          <ac:chgData name="CARMEN DURBAN REYES" userId="S::c.durban@nh-hotels.com::c61dd67f-5894-4ff2-9c81-b71b86d02e13" providerId="AD" clId="Web-{473B6541-7CA5-4480-9295-C3B13A4D299D}" dt="2018-06-29T06:30:19.743" v="4" actId="20577"/>
          <ac:spMkLst>
            <pc:docMk/>
            <pc:sldMk cId="1809567522" sldId="332"/>
            <ac:spMk id="40" creationId="{00000000-0000-0000-0000-000000000000}"/>
          </ac:spMkLst>
        </pc:spChg>
      </pc:sldChg>
      <pc:sldChg chg="modSp">
        <pc:chgData name="CARMEN DURBAN REYES" userId="S::c.durban@nh-hotels.com::c61dd67f-5894-4ff2-9c81-b71b86d02e13" providerId="AD" clId="Web-{473B6541-7CA5-4480-9295-C3B13A4D299D}" dt="2018-06-29T06:33:12.665" v="13" actId="20577"/>
        <pc:sldMkLst>
          <pc:docMk/>
          <pc:sldMk cId="1594672135" sldId="336"/>
        </pc:sldMkLst>
        <pc:spChg chg="mod">
          <ac:chgData name="CARMEN DURBAN REYES" userId="S::c.durban@nh-hotels.com::c61dd67f-5894-4ff2-9c81-b71b86d02e13" providerId="AD" clId="Web-{473B6541-7CA5-4480-9295-C3B13A4D299D}" dt="2018-06-29T06:33:12.665" v="13" actId="20577"/>
          <ac:spMkLst>
            <pc:docMk/>
            <pc:sldMk cId="1594672135" sldId="336"/>
            <ac:spMk id="27" creationId="{00000000-0000-0000-0000-000000000000}"/>
          </ac:spMkLst>
        </pc:spChg>
      </pc:sldChg>
    </pc:docChg>
  </pc:docChgLst>
  <pc:docChgLst>
    <pc:chgData name="CARMEN DURBAN REYES" userId="S::c.durban@nh-hotels.com::c61dd67f-5894-4ff2-9c81-b71b86d02e13" providerId="AD" clId="Web-{DD5618BB-5105-1B5B-CFEC-FB4527E94251}"/>
    <pc:docChg chg="modSld">
      <pc:chgData name="CARMEN DURBAN REYES" userId="S::c.durban@nh-hotels.com::c61dd67f-5894-4ff2-9c81-b71b86d02e13" providerId="AD" clId="Web-{DD5618BB-5105-1B5B-CFEC-FB4527E94251}" dt="2018-08-01T11:00:50.571" v="16" actId="1076"/>
      <pc:docMkLst>
        <pc:docMk/>
      </pc:docMkLst>
      <pc:sldChg chg="modSp">
        <pc:chgData name="CARMEN DURBAN REYES" userId="S::c.durban@nh-hotels.com::c61dd67f-5894-4ff2-9c81-b71b86d02e13" providerId="AD" clId="Web-{DD5618BB-5105-1B5B-CFEC-FB4527E94251}" dt="2018-08-01T11:00:50.571" v="16" actId="1076"/>
        <pc:sldMkLst>
          <pc:docMk/>
          <pc:sldMk cId="1068612799" sldId="312"/>
        </pc:sldMkLst>
        <pc:spChg chg="mod">
          <ac:chgData name="CARMEN DURBAN REYES" userId="S::c.durban@nh-hotels.com::c61dd67f-5894-4ff2-9c81-b71b86d02e13" providerId="AD" clId="Web-{DD5618BB-5105-1B5B-CFEC-FB4527E94251}" dt="2018-08-01T11:00:46.665" v="15" actId="14100"/>
          <ac:spMkLst>
            <pc:docMk/>
            <pc:sldMk cId="1068612799" sldId="312"/>
            <ac:spMk id="14" creationId="{00000000-0000-0000-0000-000000000000}"/>
          </ac:spMkLst>
        </pc:spChg>
        <pc:spChg chg="mod">
          <ac:chgData name="CARMEN DURBAN REYES" userId="S::c.durban@nh-hotels.com::c61dd67f-5894-4ff2-9c81-b71b86d02e13" providerId="AD" clId="Web-{DD5618BB-5105-1B5B-CFEC-FB4527E94251}" dt="2018-08-01T11:00:04.290" v="9" actId="1076"/>
          <ac:spMkLst>
            <pc:docMk/>
            <pc:sldMk cId="1068612799" sldId="312"/>
            <ac:spMk id="15" creationId="{00000000-0000-0000-0000-000000000000}"/>
          </ac:spMkLst>
        </pc:spChg>
        <pc:picChg chg="mod">
          <ac:chgData name="CARMEN DURBAN REYES" userId="S::c.durban@nh-hotels.com::c61dd67f-5894-4ff2-9c81-b71b86d02e13" providerId="AD" clId="Web-{DD5618BB-5105-1B5B-CFEC-FB4527E94251}" dt="2018-08-01T11:00:50.571" v="16" actId="1076"/>
          <ac:picMkLst>
            <pc:docMk/>
            <pc:sldMk cId="1068612799" sldId="312"/>
            <ac:picMk id="34" creationId="{00000000-0000-0000-0000-000000000000}"/>
          </ac:picMkLst>
        </pc:picChg>
        <pc:picChg chg="mod">
          <ac:chgData name="CARMEN DURBAN REYES" userId="S::c.durban@nh-hotels.com::c61dd67f-5894-4ff2-9c81-b71b86d02e13" providerId="AD" clId="Web-{DD5618BB-5105-1B5B-CFEC-FB4527E94251}" dt="2018-08-01T11:00:05.977" v="10" actId="1076"/>
          <ac:picMkLst>
            <pc:docMk/>
            <pc:sldMk cId="1068612799" sldId="312"/>
            <ac:picMk id="35" creationId="{00000000-0000-0000-0000-000000000000}"/>
          </ac:picMkLst>
        </pc:picChg>
        <pc:cxnChg chg="mod">
          <ac:chgData name="CARMEN DURBAN REYES" userId="S::c.durban@nh-hotels.com::c61dd67f-5894-4ff2-9c81-b71b86d02e13" providerId="AD" clId="Web-{DD5618BB-5105-1B5B-CFEC-FB4527E94251}" dt="2018-08-01T11:00:12.180" v="11" actId="14100"/>
          <ac:cxnSpMkLst>
            <pc:docMk/>
            <pc:sldMk cId="1068612799" sldId="312"/>
            <ac:cxnSpMk id="31" creationId="{00000000-0000-0000-0000-000000000000}"/>
          </ac:cxnSpMkLst>
        </pc:cxnChg>
        <pc:cxnChg chg="mod">
          <ac:chgData name="CARMEN DURBAN REYES" userId="S::c.durban@nh-hotels.com::c61dd67f-5894-4ff2-9c81-b71b86d02e13" providerId="AD" clId="Web-{DD5618BB-5105-1B5B-CFEC-FB4527E94251}" dt="2018-08-01T11:00:41.321" v="12" actId="14100"/>
          <ac:cxnSpMkLst>
            <pc:docMk/>
            <pc:sldMk cId="1068612799" sldId="312"/>
            <ac:cxnSpMk id="32" creationId="{00000000-0000-0000-0000-000000000000}"/>
          </ac:cxnSpMkLst>
        </pc:cxnChg>
      </pc:sldChg>
      <pc:sldChg chg="delSp">
        <pc:chgData name="CARMEN DURBAN REYES" userId="S::c.durban@nh-hotels.com::c61dd67f-5894-4ff2-9c81-b71b86d02e13" providerId="AD" clId="Web-{DD5618BB-5105-1B5B-CFEC-FB4527E94251}" dt="2018-08-01T10:56:16.522" v="0"/>
        <pc:sldMkLst>
          <pc:docMk/>
          <pc:sldMk cId="119924253" sldId="347"/>
        </pc:sldMkLst>
        <pc:spChg chg="del">
          <ac:chgData name="CARMEN DURBAN REYES" userId="S::c.durban@nh-hotels.com::c61dd67f-5894-4ff2-9c81-b71b86d02e13" providerId="AD" clId="Web-{DD5618BB-5105-1B5B-CFEC-FB4527E94251}" dt="2018-08-01T10:56:16.522" v="0"/>
          <ac:spMkLst>
            <pc:docMk/>
            <pc:sldMk cId="119924253" sldId="347"/>
            <ac:spMk id="27" creationId="{00000000-0000-0000-0000-000000000000}"/>
          </ac:spMkLst>
        </pc:spChg>
      </pc:sldChg>
    </pc:docChg>
  </pc:docChgLst>
  <pc:docChgLst>
    <pc:chgData name="CARMEN DURBAN REYES" userId="S::c.durban@nh-hotels.com::c61dd67f-5894-4ff2-9c81-b71b86d02e13" providerId="AD" clId="Web-{492279BA-5282-A72F-0018-02ED7B48F242}"/>
    <pc:docChg chg="modSld">
      <pc:chgData name="CARMEN DURBAN REYES" userId="S::c.durban@nh-hotels.com::c61dd67f-5894-4ff2-9c81-b71b86d02e13" providerId="AD" clId="Web-{492279BA-5282-A72F-0018-02ED7B48F242}" dt="2018-08-01T11:26:59.710" v="30"/>
      <pc:docMkLst>
        <pc:docMk/>
      </pc:docMkLst>
      <pc:sldChg chg="addSp modSp">
        <pc:chgData name="CARMEN DURBAN REYES" userId="S::c.durban@nh-hotels.com::c61dd67f-5894-4ff2-9c81-b71b86d02e13" providerId="AD" clId="Web-{492279BA-5282-A72F-0018-02ED7B48F242}" dt="2018-08-01T11:26:49.678" v="8" actId="1076"/>
        <pc:sldMkLst>
          <pc:docMk/>
          <pc:sldMk cId="1847495410" sldId="319"/>
        </pc:sldMkLst>
        <pc:picChg chg="add mod modCrop">
          <ac:chgData name="CARMEN DURBAN REYES" userId="S::c.durban@nh-hotels.com::c61dd67f-5894-4ff2-9c81-b71b86d02e13" providerId="AD" clId="Web-{492279BA-5282-A72F-0018-02ED7B48F242}" dt="2018-08-01T11:26:49.678" v="8" actId="1076"/>
          <ac:picMkLst>
            <pc:docMk/>
            <pc:sldMk cId="1847495410" sldId="319"/>
            <ac:picMk id="3" creationId="{4C827D4D-B903-4170-98D4-27A70ECEBA49}"/>
          </ac:picMkLst>
        </pc:picChg>
      </pc:sldChg>
      <pc:sldChg chg="modSp">
        <pc:chgData name="CARMEN DURBAN REYES" userId="S::c.durban@nh-hotels.com::c61dd67f-5894-4ff2-9c81-b71b86d02e13" providerId="AD" clId="Web-{492279BA-5282-A72F-0018-02ED7B48F242}" dt="2018-08-01T11:26:59.710" v="30"/>
        <pc:sldMkLst>
          <pc:docMk/>
          <pc:sldMk cId="4224261249" sldId="335"/>
        </pc:sldMkLst>
        <pc:picChg chg="ord">
          <ac:chgData name="CARMEN DURBAN REYES" userId="S::c.durban@nh-hotels.com::c61dd67f-5894-4ff2-9c81-b71b86d02e13" providerId="AD" clId="Web-{492279BA-5282-A72F-0018-02ED7B48F242}" dt="2018-08-01T11:26:59.710" v="30"/>
          <ac:picMkLst>
            <pc:docMk/>
            <pc:sldMk cId="4224261249" sldId="335"/>
            <ac:picMk id="5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2B3AC-C51F-43E8-94CA-F2D434D32048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EEC79-724E-4E81-A858-CD667C27A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34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17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50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41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90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56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9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97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43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65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8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17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8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8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4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0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1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43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99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EEC79-724E-4E81-A858-CD667C27AC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6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9234" y="5957890"/>
            <a:ext cx="8184444" cy="388669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800" b="0" i="0">
                <a:solidFill>
                  <a:srgbClr val="717C7D"/>
                </a:solidFill>
                <a:latin typeface="Times"/>
                <a:cs typeface="Times"/>
              </a:defRPr>
            </a:lvl1pPr>
            <a:lvl2pPr marL="457200" indent="0">
              <a:buFontTx/>
              <a:buNone/>
              <a:defRPr sz="1400">
                <a:latin typeface="Verdana"/>
              </a:defRPr>
            </a:lvl2pPr>
            <a:lvl3pPr marL="914400" indent="0">
              <a:buFontTx/>
              <a:buNone/>
              <a:defRPr sz="1400" b="1" i="0">
                <a:solidFill>
                  <a:srgbClr val="0076A8"/>
                </a:solidFill>
                <a:latin typeface="Verdana"/>
              </a:defRPr>
            </a:lvl3pPr>
            <a:lvl4pPr marL="1371600" indent="0">
              <a:buFontTx/>
              <a:buNone/>
              <a:defRPr sz="1400" b="1" i="0">
                <a:latin typeface="Verdana"/>
              </a:defRPr>
            </a:lvl4pPr>
            <a:lvl5pPr marL="1828800" indent="0">
              <a:buFontTx/>
              <a:buNone/>
              <a:defRPr sz="1400" b="1" i="0">
                <a:latin typeface="Verdana"/>
              </a:defRPr>
            </a:lvl5pPr>
          </a:lstStyle>
          <a:p>
            <a:pPr lvl="0"/>
            <a:r>
              <a:rPr lang="es-ES_tradnl"/>
              <a:t>MAIN TITLE</a:t>
            </a:r>
          </a:p>
          <a:p>
            <a:pPr lvl="0"/>
            <a:r>
              <a:rPr lang="es-ES_tradnl"/>
              <a:t>	</a:t>
            </a:r>
          </a:p>
        </p:txBody>
      </p:sp>
      <p:sp>
        <p:nvSpPr>
          <p:cNvPr id="8" name="Marcador de texto 20"/>
          <p:cNvSpPr>
            <a:spLocks noGrp="1"/>
          </p:cNvSpPr>
          <p:nvPr>
            <p:ph type="body" sz="quarter" idx="22" hasCustomPrompt="1"/>
          </p:nvPr>
        </p:nvSpPr>
        <p:spPr>
          <a:xfrm>
            <a:off x="639234" y="6295757"/>
            <a:ext cx="5177367" cy="270144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400" b="0" i="0">
                <a:solidFill>
                  <a:srgbClr val="717C7D"/>
                </a:solidFill>
                <a:latin typeface="Times"/>
                <a:cs typeface="Times"/>
              </a:defRPr>
            </a:lvl1pPr>
            <a:lvl2pPr marL="457200" indent="0">
              <a:buFontTx/>
              <a:buNone/>
              <a:defRPr sz="1400">
                <a:latin typeface="Verdana"/>
              </a:defRPr>
            </a:lvl2pPr>
            <a:lvl3pPr marL="914400" indent="0">
              <a:buFontTx/>
              <a:buNone/>
              <a:defRPr sz="1400" b="1" i="0">
                <a:solidFill>
                  <a:srgbClr val="0076A8"/>
                </a:solidFill>
                <a:latin typeface="Verdana"/>
              </a:defRPr>
            </a:lvl3pPr>
            <a:lvl4pPr marL="1371600" indent="0">
              <a:buFontTx/>
              <a:buNone/>
              <a:defRPr sz="1400" b="1" i="0">
                <a:latin typeface="Verdana"/>
              </a:defRPr>
            </a:lvl4pPr>
            <a:lvl5pPr marL="1828800" indent="0">
              <a:buFontTx/>
              <a:buNone/>
              <a:defRPr sz="1400" b="1" i="0">
                <a:latin typeface="Verdana"/>
              </a:defRPr>
            </a:lvl5pPr>
          </a:lstStyle>
          <a:p>
            <a:pPr lvl="0"/>
            <a:r>
              <a:rPr lang="es-ES_tradnl"/>
              <a:t>SECONDARY TITLE</a:t>
            </a:r>
          </a:p>
          <a:p>
            <a:pPr lvl="0"/>
            <a:r>
              <a:rPr lang="es-ES_tradnl"/>
              <a:t>	</a:t>
            </a:r>
          </a:p>
        </p:txBody>
      </p:sp>
      <p:sp>
        <p:nvSpPr>
          <p:cNvPr id="9" name="Marcador de texto 20"/>
          <p:cNvSpPr>
            <a:spLocks noGrp="1"/>
          </p:cNvSpPr>
          <p:nvPr>
            <p:ph type="body" sz="quarter" idx="23" hasCustomPrompt="1"/>
          </p:nvPr>
        </p:nvSpPr>
        <p:spPr>
          <a:xfrm>
            <a:off x="5816600" y="6153150"/>
            <a:ext cx="6002829" cy="193946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 i="0">
                <a:solidFill>
                  <a:srgbClr val="717C7D"/>
                </a:solidFill>
                <a:latin typeface="Times"/>
                <a:cs typeface="Times"/>
              </a:defRPr>
            </a:lvl1pPr>
            <a:lvl2pPr marL="457200" indent="0">
              <a:buFontTx/>
              <a:buNone/>
              <a:defRPr sz="1400">
                <a:latin typeface="Verdana"/>
              </a:defRPr>
            </a:lvl2pPr>
            <a:lvl3pPr marL="914400" indent="0">
              <a:buFontTx/>
              <a:buNone/>
              <a:defRPr sz="1400" b="1" i="0">
                <a:solidFill>
                  <a:srgbClr val="0076A8"/>
                </a:solidFill>
                <a:latin typeface="Verdana"/>
              </a:defRPr>
            </a:lvl3pPr>
            <a:lvl4pPr marL="1371600" indent="0">
              <a:buFontTx/>
              <a:buNone/>
              <a:defRPr sz="1400" b="1" i="0">
                <a:latin typeface="Verdana"/>
              </a:defRPr>
            </a:lvl4pPr>
            <a:lvl5pPr marL="1828800" indent="0">
              <a:buFontTx/>
              <a:buNone/>
              <a:defRPr sz="1400" b="1" i="0">
                <a:latin typeface="Verdana"/>
              </a:defRPr>
            </a:lvl5pPr>
          </a:lstStyle>
          <a:p>
            <a:pPr lvl="0"/>
            <a:r>
              <a:rPr lang="es-ES_tradnl"/>
              <a:t>DEPARTAMENT L2	</a:t>
            </a:r>
          </a:p>
        </p:txBody>
      </p:sp>
      <p:sp>
        <p:nvSpPr>
          <p:cNvPr id="10" name="Marcador de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9812867" y="6374613"/>
            <a:ext cx="2006563" cy="193946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900" b="0" i="0">
                <a:solidFill>
                  <a:srgbClr val="717C7D"/>
                </a:solidFill>
                <a:latin typeface="Times"/>
                <a:cs typeface="Times"/>
              </a:defRPr>
            </a:lvl1pPr>
            <a:lvl2pPr marL="457200" indent="0">
              <a:buFontTx/>
              <a:buNone/>
              <a:defRPr sz="1400">
                <a:latin typeface="Verdana"/>
              </a:defRPr>
            </a:lvl2pPr>
            <a:lvl3pPr marL="914400" indent="0">
              <a:buFontTx/>
              <a:buNone/>
              <a:defRPr sz="1400" b="1" i="0">
                <a:solidFill>
                  <a:srgbClr val="0076A8"/>
                </a:solidFill>
                <a:latin typeface="Verdana"/>
              </a:defRPr>
            </a:lvl3pPr>
            <a:lvl4pPr marL="1371600" indent="0">
              <a:buFontTx/>
              <a:buNone/>
              <a:defRPr sz="1400" b="1" i="0">
                <a:latin typeface="Verdana"/>
              </a:defRPr>
            </a:lvl4pPr>
            <a:lvl5pPr marL="1828800" indent="0">
              <a:buFontTx/>
              <a:buNone/>
              <a:defRPr sz="1400" b="1" i="0">
                <a:latin typeface="Verdana"/>
              </a:defRPr>
            </a:lvl5pPr>
          </a:lstStyle>
          <a:p>
            <a:pPr lvl="0"/>
            <a:r>
              <a:rPr lang="es-ES_tradnl"/>
              <a:t>FECHA X-XX-XX	</a:t>
            </a:r>
          </a:p>
        </p:txBody>
      </p:sp>
      <p:sp>
        <p:nvSpPr>
          <p:cNvPr id="11" name="Marcador de texto 20"/>
          <p:cNvSpPr>
            <a:spLocks noGrp="1"/>
          </p:cNvSpPr>
          <p:nvPr>
            <p:ph type="body" sz="quarter" idx="25" hasCustomPrompt="1"/>
          </p:nvPr>
        </p:nvSpPr>
        <p:spPr>
          <a:xfrm>
            <a:off x="5816600" y="5954578"/>
            <a:ext cx="6002829" cy="193946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200" b="0" i="0">
                <a:solidFill>
                  <a:srgbClr val="717C7D"/>
                </a:solidFill>
                <a:latin typeface="Times"/>
                <a:cs typeface="Times"/>
              </a:defRPr>
            </a:lvl1pPr>
            <a:lvl2pPr marL="457200" indent="0">
              <a:buFontTx/>
              <a:buNone/>
              <a:defRPr sz="1400">
                <a:latin typeface="Verdana"/>
              </a:defRPr>
            </a:lvl2pPr>
            <a:lvl3pPr marL="914400" indent="0">
              <a:buFontTx/>
              <a:buNone/>
              <a:defRPr sz="1400" b="1" i="0">
                <a:solidFill>
                  <a:srgbClr val="0076A8"/>
                </a:solidFill>
                <a:latin typeface="Verdana"/>
              </a:defRPr>
            </a:lvl3pPr>
            <a:lvl4pPr marL="1371600" indent="0">
              <a:buFontTx/>
              <a:buNone/>
              <a:defRPr sz="1400" b="1" i="0">
                <a:latin typeface="Verdana"/>
              </a:defRPr>
            </a:lvl4pPr>
            <a:lvl5pPr marL="1828800" indent="0">
              <a:buFontTx/>
              <a:buNone/>
              <a:defRPr sz="1400" b="1" i="0">
                <a:latin typeface="Verdana"/>
              </a:defRPr>
            </a:lvl5pPr>
          </a:lstStyle>
          <a:p>
            <a:pPr lvl="0"/>
            <a:r>
              <a:rPr lang="es-ES_tradnl"/>
              <a:t>DEPARTAMENT L1	</a:t>
            </a:r>
          </a:p>
        </p:txBody>
      </p:sp>
    </p:spTree>
    <p:extLst>
      <p:ext uri="{BB962C8B-B14F-4D97-AF65-F5344CB8AC3E}">
        <p14:creationId xmlns:p14="http://schemas.microsoft.com/office/powerpoint/2010/main" val="341749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20"/>
          <p:cNvSpPr>
            <a:spLocks noGrp="1"/>
          </p:cNvSpPr>
          <p:nvPr>
            <p:ph type="body" sz="quarter" idx="14" hasCustomPrompt="1"/>
          </p:nvPr>
        </p:nvSpPr>
        <p:spPr>
          <a:xfrm>
            <a:off x="801497" y="1534057"/>
            <a:ext cx="8184444" cy="38866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rgbClr val="717C7D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Verdana"/>
              </a:defRPr>
            </a:lvl2pPr>
            <a:lvl3pPr marL="914400" indent="0">
              <a:buFontTx/>
              <a:buNone/>
              <a:defRPr sz="1400" b="1" i="0">
                <a:solidFill>
                  <a:srgbClr val="0076A8"/>
                </a:solidFill>
                <a:latin typeface="Verdana"/>
              </a:defRPr>
            </a:lvl3pPr>
            <a:lvl4pPr marL="1371600" indent="0">
              <a:buFontTx/>
              <a:buNone/>
              <a:defRPr sz="1400" b="1" i="0">
                <a:latin typeface="Verdana"/>
              </a:defRPr>
            </a:lvl4pPr>
            <a:lvl5pPr marL="1828800" indent="0">
              <a:buFontTx/>
              <a:buNone/>
              <a:defRPr sz="1400" b="1" i="0">
                <a:latin typeface="Verdana"/>
              </a:defRPr>
            </a:lvl5pPr>
          </a:lstStyle>
          <a:p>
            <a:pPr lvl="0"/>
            <a:r>
              <a:rPr lang="es-ES_tradnl"/>
              <a:t>N1 ARIAL 14 POINTS, R0 G58 B112</a:t>
            </a:r>
          </a:p>
          <a:p>
            <a:pPr lvl="0"/>
            <a:r>
              <a:rPr lang="es-ES_tradnl"/>
              <a:t>	</a:t>
            </a:r>
          </a:p>
        </p:txBody>
      </p:sp>
      <p:sp>
        <p:nvSpPr>
          <p:cNvPr id="13" name="Marcador de texto 20"/>
          <p:cNvSpPr>
            <a:spLocks noGrp="1"/>
          </p:cNvSpPr>
          <p:nvPr>
            <p:ph type="body" sz="quarter" idx="15" hasCustomPrompt="1"/>
          </p:nvPr>
        </p:nvSpPr>
        <p:spPr>
          <a:xfrm>
            <a:off x="1275630" y="1838056"/>
            <a:ext cx="8184444" cy="38866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 b="0" i="0">
                <a:solidFill>
                  <a:srgbClr val="717C7D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Verdana"/>
              </a:defRPr>
            </a:lvl2pPr>
            <a:lvl3pPr marL="914400" indent="0">
              <a:buFontTx/>
              <a:buNone/>
              <a:defRPr sz="1400" b="1" i="0">
                <a:solidFill>
                  <a:srgbClr val="0076A8"/>
                </a:solidFill>
                <a:latin typeface="Verdana"/>
              </a:defRPr>
            </a:lvl3pPr>
            <a:lvl4pPr marL="1371600" indent="0">
              <a:buFontTx/>
              <a:buNone/>
              <a:defRPr sz="1400" b="1" i="0">
                <a:latin typeface="Verdana"/>
              </a:defRPr>
            </a:lvl4pPr>
            <a:lvl5pPr marL="1828800" indent="0">
              <a:buFontTx/>
              <a:buNone/>
              <a:defRPr sz="1400" b="1" i="0">
                <a:latin typeface="Verdana"/>
              </a:defRPr>
            </a:lvl5pPr>
          </a:lstStyle>
          <a:p>
            <a:pPr lvl="0"/>
            <a:r>
              <a:rPr lang="es-ES_tradnl"/>
              <a:t>N2 ARIAL 12 POINTS, R0 G73 B118	</a:t>
            </a:r>
          </a:p>
        </p:txBody>
      </p:sp>
      <p:sp>
        <p:nvSpPr>
          <p:cNvPr id="14" name="Marcador de texto 20"/>
          <p:cNvSpPr>
            <a:spLocks noGrp="1"/>
          </p:cNvSpPr>
          <p:nvPr>
            <p:ph type="body" sz="quarter" idx="16" hasCustomPrompt="1"/>
          </p:nvPr>
        </p:nvSpPr>
        <p:spPr>
          <a:xfrm>
            <a:off x="1715897" y="2158191"/>
            <a:ext cx="8184444" cy="38866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 b="0" i="0">
                <a:solidFill>
                  <a:srgbClr val="717C7D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Verdana"/>
              </a:defRPr>
            </a:lvl2pPr>
            <a:lvl3pPr marL="914400" indent="0">
              <a:buFontTx/>
              <a:buNone/>
              <a:defRPr sz="1400" b="1" i="0">
                <a:solidFill>
                  <a:srgbClr val="0076A8"/>
                </a:solidFill>
                <a:latin typeface="Verdana"/>
              </a:defRPr>
            </a:lvl3pPr>
            <a:lvl4pPr marL="1371600" indent="0">
              <a:buFontTx/>
              <a:buNone/>
              <a:defRPr sz="1400" b="1" i="0">
                <a:latin typeface="Verdana"/>
              </a:defRPr>
            </a:lvl4pPr>
            <a:lvl5pPr marL="1828800" indent="0">
              <a:buFontTx/>
              <a:buNone/>
              <a:defRPr sz="1400" b="1" i="0">
                <a:latin typeface="Verdana"/>
              </a:defRPr>
            </a:lvl5pPr>
          </a:lstStyle>
          <a:p>
            <a:pPr lvl="0"/>
            <a:r>
              <a:rPr lang="es-ES_tradnl"/>
              <a:t>N3 ARIAL 11 POINTS, R0 G118 B168	</a:t>
            </a:r>
          </a:p>
        </p:txBody>
      </p:sp>
      <p:sp>
        <p:nvSpPr>
          <p:cNvPr id="15" name="Marcador de tex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2156163" y="2487591"/>
            <a:ext cx="8184444" cy="38866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900" b="0" i="0">
                <a:solidFill>
                  <a:srgbClr val="717C7D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Verdana"/>
              </a:defRPr>
            </a:lvl2pPr>
            <a:lvl3pPr marL="914400" indent="0">
              <a:buFontTx/>
              <a:buNone/>
              <a:defRPr sz="1400" b="1" i="0">
                <a:solidFill>
                  <a:srgbClr val="0076A8"/>
                </a:solidFill>
                <a:latin typeface="Verdana"/>
              </a:defRPr>
            </a:lvl3pPr>
            <a:lvl4pPr marL="1371600" indent="0">
              <a:buFontTx/>
              <a:buNone/>
              <a:defRPr sz="1400" b="1" i="0">
                <a:latin typeface="Verdana"/>
              </a:defRPr>
            </a:lvl4pPr>
            <a:lvl5pPr marL="1828800" indent="0">
              <a:buFontTx/>
              <a:buNone/>
              <a:defRPr sz="1400" b="1" i="0">
                <a:latin typeface="Verdana"/>
              </a:defRPr>
            </a:lvl5pPr>
          </a:lstStyle>
          <a:p>
            <a:pPr lvl="0"/>
            <a:r>
              <a:rPr lang="es-ES_tradnl"/>
              <a:t>N4 ARIAL 9 POINTS, R177 G179 B179</a:t>
            </a:r>
          </a:p>
        </p:txBody>
      </p:sp>
      <p:sp>
        <p:nvSpPr>
          <p:cNvPr id="16" name="Marcador de título 41"/>
          <p:cNvSpPr>
            <a:spLocks noGrp="1"/>
          </p:cNvSpPr>
          <p:nvPr>
            <p:ph type="title" hasCustomPrompt="1"/>
          </p:nvPr>
        </p:nvSpPr>
        <p:spPr>
          <a:xfrm>
            <a:off x="801496" y="87270"/>
            <a:ext cx="67227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800" b="0">
                <a:solidFill>
                  <a:srgbClr val="717C7D"/>
                </a:solidFill>
                <a:latin typeface="Times"/>
                <a:cs typeface="Times"/>
              </a:defRPr>
            </a:lvl1pPr>
          </a:lstStyle>
          <a:p>
            <a:r>
              <a:rPr lang="es-ES_tradnl"/>
              <a:t>INDEX </a:t>
            </a:r>
            <a:br>
              <a:rPr lang="es-ES_tradnl"/>
            </a:br>
            <a:r>
              <a:rPr lang="es-ES_tradnl"/>
              <a:t>TIMES18 POINTS BOLD  R0 G58 B112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8199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053064" y="583661"/>
            <a:ext cx="4006849" cy="41433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300" b="0" i="0">
                <a:solidFill>
                  <a:srgbClr val="717C7D"/>
                </a:solidFill>
                <a:latin typeface="Times"/>
                <a:cs typeface="Times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MAIN TITLE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23822" y="2421467"/>
            <a:ext cx="6265333" cy="1557866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Times"/>
                <a:cs typeface="Times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CHAPTER</a:t>
            </a:r>
          </a:p>
          <a:p>
            <a:pPr lvl="0"/>
            <a:r>
              <a:rPr lang="es-ES"/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217025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ítulo 41"/>
          <p:cNvSpPr>
            <a:spLocks noGrp="1"/>
          </p:cNvSpPr>
          <p:nvPr>
            <p:ph type="title" hasCustomPrompt="1"/>
          </p:nvPr>
        </p:nvSpPr>
        <p:spPr>
          <a:xfrm>
            <a:off x="560899" y="1076547"/>
            <a:ext cx="6740197" cy="276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400" b="0">
                <a:solidFill>
                  <a:srgbClr val="717C7D"/>
                </a:solidFill>
                <a:latin typeface="Times"/>
                <a:cs typeface="Times"/>
              </a:defRPr>
            </a:lvl1pPr>
          </a:lstStyle>
          <a:p>
            <a:r>
              <a:rPr lang="es-ES_tradnl"/>
              <a:t>CHAPTER</a:t>
            </a:r>
            <a:endParaRPr lang="es-ES"/>
          </a:p>
        </p:txBody>
      </p:sp>
      <p:sp>
        <p:nvSpPr>
          <p:cNvPr id="5" name="Marcador de texto 20"/>
          <p:cNvSpPr>
            <a:spLocks noGrp="1"/>
          </p:cNvSpPr>
          <p:nvPr>
            <p:ph type="body" sz="quarter" idx="14" hasCustomPrompt="1"/>
          </p:nvPr>
        </p:nvSpPr>
        <p:spPr>
          <a:xfrm>
            <a:off x="554072" y="1565349"/>
            <a:ext cx="11028329" cy="4542465"/>
          </a:xfrm>
          <a:prstGeom prst="rect">
            <a:avLst/>
          </a:prstGeom>
        </p:spPr>
        <p:txBody>
          <a:bodyPr vert="horz"/>
          <a:lstStyle>
            <a:lvl1pPr marL="0" indent="0" algn="just">
              <a:buFontTx/>
              <a:buNone/>
              <a:defRPr sz="1200" b="0" i="0">
                <a:solidFill>
                  <a:srgbClr val="717C7D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Verdana"/>
              </a:defRPr>
            </a:lvl2pPr>
            <a:lvl3pPr marL="914400" indent="0">
              <a:buFontTx/>
              <a:buNone/>
              <a:defRPr sz="1400" b="1" i="0">
                <a:solidFill>
                  <a:srgbClr val="0076A8"/>
                </a:solidFill>
                <a:latin typeface="Verdana"/>
              </a:defRPr>
            </a:lvl3pPr>
            <a:lvl4pPr marL="1371600" indent="0">
              <a:buFontTx/>
              <a:buNone/>
              <a:defRPr sz="1400" b="1" i="0">
                <a:latin typeface="Verdana"/>
              </a:defRPr>
            </a:lvl4pPr>
            <a:lvl5pPr marL="1828800" indent="0">
              <a:buFontTx/>
              <a:buNone/>
              <a:defRPr sz="1400" b="1" i="0">
                <a:latin typeface="Verdana"/>
              </a:defRPr>
            </a:lvl5pPr>
          </a:lstStyle>
          <a:p>
            <a:pPr lvl="0"/>
            <a:r>
              <a:rPr lang="es-ES_tradnl"/>
              <a:t>Text Arial 12 </a:t>
            </a:r>
            <a:r>
              <a:rPr lang="es-ES_tradnl" err="1"/>
              <a:t>points</a:t>
            </a:r>
            <a:r>
              <a:rPr lang="es-ES_tradnl"/>
              <a:t>, R0 G58 B112</a:t>
            </a:r>
          </a:p>
          <a:p>
            <a:pPr lvl="0"/>
            <a:endParaRPr lang="es-ES_tradnl"/>
          </a:p>
          <a:p>
            <a:pPr lvl="0"/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</a:p>
          <a:p>
            <a:pPr lvl="0"/>
            <a:endParaRPr lang="es-ES_tradnl"/>
          </a:p>
          <a:p>
            <a:pPr lvl="0"/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endParaRPr lang="es-ES_tradnl"/>
          </a:p>
          <a:p>
            <a:pPr lvl="0"/>
            <a:endParaRPr lang="es-ES_tradnl"/>
          </a:p>
          <a:p>
            <a:pPr lvl="0"/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here</a:t>
            </a:r>
            <a:r>
              <a:rPr lang="es-ES_tradnl"/>
              <a:t> </a:t>
            </a:r>
            <a:r>
              <a:rPr lang="es-ES_tradnl" err="1"/>
              <a:t>Write</a:t>
            </a:r>
            <a:r>
              <a:rPr lang="es-ES_tradnl"/>
              <a:t> </a:t>
            </a:r>
            <a:r>
              <a:rPr lang="es-ES_tradnl" err="1"/>
              <a:t>your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	</a:t>
            </a:r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560900" y="491068"/>
            <a:ext cx="4006849" cy="32569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900" b="0" i="0">
                <a:solidFill>
                  <a:srgbClr val="717C7D"/>
                </a:solidFill>
                <a:latin typeface="Times"/>
                <a:cs typeface="Times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MAIN TITLE</a:t>
            </a:r>
          </a:p>
        </p:txBody>
      </p:sp>
    </p:spTree>
    <p:extLst>
      <p:ext uri="{BB962C8B-B14F-4D97-AF65-F5344CB8AC3E}">
        <p14:creationId xmlns:p14="http://schemas.microsoft.com/office/powerpoint/2010/main" val="338757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5"/>
          </p:nvPr>
        </p:nvSpPr>
        <p:spPr>
          <a:xfrm>
            <a:off x="688623" y="1565349"/>
            <a:ext cx="10813344" cy="4542465"/>
          </a:xfrm>
          <a:prstGeom prst="rect">
            <a:avLst/>
          </a:prstGeom>
        </p:spPr>
        <p:txBody>
          <a:bodyPr vert="horz"/>
          <a:lstStyle/>
          <a:p>
            <a:endParaRPr lang="es-ES"/>
          </a:p>
        </p:txBody>
      </p:sp>
      <p:sp>
        <p:nvSpPr>
          <p:cNvPr id="4" name="Marcador de título 41"/>
          <p:cNvSpPr>
            <a:spLocks noGrp="1"/>
          </p:cNvSpPr>
          <p:nvPr>
            <p:ph type="title" hasCustomPrompt="1"/>
          </p:nvPr>
        </p:nvSpPr>
        <p:spPr>
          <a:xfrm>
            <a:off x="554072" y="1076547"/>
            <a:ext cx="6740197" cy="276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400" b="0">
                <a:solidFill>
                  <a:srgbClr val="717C7D"/>
                </a:solidFill>
                <a:latin typeface="Times"/>
                <a:cs typeface="Times"/>
              </a:defRPr>
            </a:lvl1pPr>
          </a:lstStyle>
          <a:p>
            <a:r>
              <a:rPr lang="es-ES_tradnl"/>
              <a:t>CHAPTER</a:t>
            </a:r>
            <a:endParaRPr lang="es-ES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560900" y="491068"/>
            <a:ext cx="4006849" cy="32569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900" b="0" i="0">
                <a:solidFill>
                  <a:srgbClr val="717C7D"/>
                </a:solidFill>
                <a:latin typeface="Times"/>
                <a:cs typeface="Times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MAIN TITLE</a:t>
            </a:r>
          </a:p>
        </p:txBody>
      </p:sp>
    </p:spTree>
    <p:extLst>
      <p:ext uri="{BB962C8B-B14F-4D97-AF65-F5344CB8AC3E}">
        <p14:creationId xmlns:p14="http://schemas.microsoft.com/office/powerpoint/2010/main" val="323420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8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8225" y="1296209"/>
            <a:ext cx="3415551" cy="34435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58884" y="3579112"/>
            <a:ext cx="5274231" cy="140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7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0" y="5450540"/>
            <a:ext cx="12192000" cy="1407459"/>
          </a:xfrm>
          <a:prstGeom prst="rect">
            <a:avLst/>
          </a:prstGeom>
          <a:solidFill>
            <a:srgbClr val="717C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35" y="6000781"/>
            <a:ext cx="3071128" cy="2890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36" y="6009745"/>
            <a:ext cx="3071129" cy="28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3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32" y="6067710"/>
            <a:ext cx="2791935" cy="262771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0" y="1317813"/>
            <a:ext cx="12192000" cy="4132728"/>
          </a:xfrm>
          <a:prstGeom prst="rect">
            <a:avLst/>
          </a:prstGeom>
          <a:solidFill>
            <a:srgbClr val="717C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62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15"/>
          <p:cNvSpPr txBox="1">
            <a:spLocks/>
          </p:cNvSpPr>
          <p:nvPr userDrawn="1"/>
        </p:nvSpPr>
        <p:spPr>
          <a:xfrm>
            <a:off x="609602" y="1946114"/>
            <a:ext cx="10972799" cy="1025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s-ES_tradnl" sz="2000" kern="1200" dirty="0" smtClean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s-ES_tradnl" sz="2000" kern="1200" dirty="0" smtClean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s-ES_tradnl" sz="2000" kern="1200" dirty="0" smtClean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s-ES" sz="2000" kern="1200" dirty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sz="200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10737794" y="6525510"/>
            <a:ext cx="844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562BA32-6D65-0F45-A8B4-C9CE7B615DFE}" type="slidenum">
              <a:rPr lang="es-ES" sz="800" smtClean="0">
                <a:solidFill>
                  <a:srgbClr val="717C7D"/>
                </a:solidFill>
                <a:latin typeface="Arial"/>
                <a:cs typeface="Arial"/>
              </a:rPr>
              <a:pPr algn="r"/>
              <a:t>‹#›</a:t>
            </a:fld>
            <a:r>
              <a:rPr lang="es-ES" sz="800">
                <a:solidFill>
                  <a:srgbClr val="717C7D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17" y="500422"/>
            <a:ext cx="1981201" cy="186466"/>
          </a:xfrm>
          <a:prstGeom prst="rect">
            <a:avLst/>
          </a:prstGeom>
        </p:spPr>
      </p:pic>
      <p:cxnSp>
        <p:nvCxnSpPr>
          <p:cNvPr id="9" name="Conector recto 8"/>
          <p:cNvCxnSpPr/>
          <p:nvPr userDrawn="1"/>
        </p:nvCxnSpPr>
        <p:spPr>
          <a:xfrm>
            <a:off x="563882" y="813816"/>
            <a:ext cx="11113006" cy="0"/>
          </a:xfrm>
          <a:prstGeom prst="line">
            <a:avLst/>
          </a:prstGeom>
          <a:ln>
            <a:solidFill>
              <a:srgbClr val="717C7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03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7C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8749" y="4188762"/>
            <a:ext cx="6014503" cy="15903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79052" y="6169356"/>
            <a:ext cx="1033896" cy="131205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 userDrawn="1"/>
        </p:nvSpPr>
        <p:spPr>
          <a:xfrm>
            <a:off x="609600" y="1989138"/>
            <a:ext cx="10972800" cy="1143000"/>
          </a:xfrm>
          <a:prstGeom prst="rect">
            <a:avLst/>
          </a:prstGeom>
        </p:spPr>
        <p:txBody>
          <a:bodyPr vert="horz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Times"/>
                <a:ea typeface="+mj-ea"/>
                <a:cs typeface="Times"/>
              </a:defRPr>
            </a:lvl1pPr>
          </a:lstStyle>
          <a:p>
            <a:r>
              <a:rPr lang="es-ES_tradnl"/>
              <a:t>THANKS!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32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7793" y="4207625"/>
            <a:ext cx="6022300" cy="16020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79052" y="6073440"/>
            <a:ext cx="1033896" cy="131205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 userDrawn="1"/>
        </p:nvSpPr>
        <p:spPr>
          <a:xfrm>
            <a:off x="609600" y="1989138"/>
            <a:ext cx="10972800" cy="1143000"/>
          </a:xfrm>
          <a:prstGeom prst="rect">
            <a:avLst/>
          </a:prstGeom>
        </p:spPr>
        <p:txBody>
          <a:bodyPr vert="horz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r>
              <a:rPr lang="es-ES_tradnl"/>
              <a:t>THANKS!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801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24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slide" Target="slide16.xm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11" Type="http://schemas.openxmlformats.org/officeDocument/2006/relationships/image" Target="../media/image31.png"/><Relationship Id="rId5" Type="http://schemas.openxmlformats.org/officeDocument/2006/relationships/slide" Target="slide14.xml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6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slide" Target="slide15.xml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11" Type="http://schemas.openxmlformats.org/officeDocument/2006/relationships/image" Target="../media/image22.png"/><Relationship Id="rId5" Type="http://schemas.openxmlformats.org/officeDocument/2006/relationships/image" Target="../media/image38.png"/><Relationship Id="rId10" Type="http://schemas.openxmlformats.org/officeDocument/2006/relationships/slide" Target="slide18.xml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47.png"/><Relationship Id="rId5" Type="http://schemas.openxmlformats.org/officeDocument/2006/relationships/slide" Target="slide20.xml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slide" Target="slide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1.xml"/><Relationship Id="rId11" Type="http://schemas.openxmlformats.org/officeDocument/2006/relationships/image" Target="../media/image49.pn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0.xml"/><Relationship Id="rId7" Type="http://schemas.openxmlformats.org/officeDocument/2006/relationships/image" Target="../media/image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image" Target="../media/image32.pn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34.png"/><Relationship Id="rId12" Type="http://schemas.openxmlformats.org/officeDocument/2006/relationships/slide" Target="slide2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slide" Target="slide26.xml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27.png"/><Relationship Id="rId9" Type="http://schemas.openxmlformats.org/officeDocument/2006/relationships/image" Target="../media/image56.png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slide" Target="slide2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61.png"/><Relationship Id="rId10" Type="http://schemas.openxmlformats.org/officeDocument/2006/relationships/slide" Target="slide22.xml"/><Relationship Id="rId4" Type="http://schemas.openxmlformats.org/officeDocument/2006/relationships/image" Target="../media/image60.png"/><Relationship Id="rId9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slide" Target="slide23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image" Target="../media/image67.png"/><Relationship Id="rId12" Type="http://schemas.openxmlformats.org/officeDocument/2006/relationships/slide" Target="slide23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23.png"/><Relationship Id="rId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2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0.xml"/><Relationship Id="rId11" Type="http://schemas.openxmlformats.org/officeDocument/2006/relationships/image" Target="../media/image22.png"/><Relationship Id="rId5" Type="http://schemas.openxmlformats.org/officeDocument/2006/relationships/image" Target="../media/image71.pn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png"/><Relationship Id="rId7" Type="http://schemas.openxmlformats.org/officeDocument/2006/relationships/slide" Target="slide28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2.png"/><Relationship Id="rId7" Type="http://schemas.openxmlformats.org/officeDocument/2006/relationships/image" Target="../media/image7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slide" Target="slide27.xml"/><Relationship Id="rId4" Type="http://schemas.openxmlformats.org/officeDocument/2006/relationships/slide" Target="slide29.xml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8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78.png"/><Relationship Id="rId4" Type="http://schemas.openxmlformats.org/officeDocument/2006/relationships/slide" Target="slide31.xml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slide" Target="slide32.xml"/><Relationship Id="rId12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slide" Target="slide34.xml"/><Relationship Id="rId5" Type="http://schemas.openxmlformats.org/officeDocument/2006/relationships/slide" Target="slide31.xml"/><Relationship Id="rId10" Type="http://schemas.openxmlformats.org/officeDocument/2006/relationships/image" Target="../media/image81.png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27.png"/><Relationship Id="rId7" Type="http://schemas.openxmlformats.org/officeDocument/2006/relationships/image" Target="../media/image8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23.png"/><Relationship Id="rId5" Type="http://schemas.openxmlformats.org/officeDocument/2006/relationships/image" Target="../media/image32.png"/><Relationship Id="rId10" Type="http://schemas.openxmlformats.org/officeDocument/2006/relationships/image" Target="../media/image84.png"/><Relationship Id="rId4" Type="http://schemas.openxmlformats.org/officeDocument/2006/relationships/slide" Target="slide32.xml"/><Relationship Id="rId9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11" Type="http://schemas.openxmlformats.org/officeDocument/2006/relationships/image" Target="../media/image23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4.xml"/><Relationship Id="rId7" Type="http://schemas.openxmlformats.org/officeDocument/2006/relationships/slide" Target="slide3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23.png"/><Relationship Id="rId5" Type="http://schemas.openxmlformats.org/officeDocument/2006/relationships/slide" Target="slide16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6.png"/><Relationship Id="rId7" Type="http://schemas.openxmlformats.org/officeDocument/2006/relationships/slide" Target="slide3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slide" Target="slide15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slide" Target="slide38.xml"/><Relationship Id="rId5" Type="http://schemas.openxmlformats.org/officeDocument/2006/relationships/image" Target="../media/image23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hyperlink" Target="https://nhorganization.nh-hotels.com/content/tms4hocimanual-en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hyperlink" Target="https://nhorganization.nh-hotels.com/content/tms4hocimanual-es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slide" Target="slide19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slide" Target="slide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9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837282"/>
            <a:ext cx="12192000" cy="6020718"/>
          </a:xfrm>
        </p:spPr>
        <p:txBody>
          <a:bodyPr vert="horz" anchor="ctr"/>
          <a:lstStyle/>
          <a:p>
            <a:pPr marL="514363" indent="-514363" algn="ctr">
              <a:buFont typeface="+mj-lt"/>
              <a:buAutoNum type="arabicPeriod" startAt="3"/>
            </a:pPr>
            <a:r>
              <a:rPr lang="es-ES" sz="320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ONLINE  CHECK-IN  USER PROCESS</a:t>
            </a:r>
            <a:endParaRPr lang="es-ES" sz="1200">
              <a:solidFill>
                <a:srgbClr val="07466D"/>
              </a:solidFill>
              <a:latin typeface="Gotham Medium" pitchFamily="50" charset="0"/>
              <a:cs typeface="Gotham Medium" pitchFamily="50" charset="0"/>
            </a:endParaRPr>
          </a:p>
          <a:p>
            <a:endParaRPr lang="es-ES" sz="1200">
              <a:latin typeface="Gotham Book" pitchFamily="50" charset="0"/>
              <a:cs typeface="Gotham Book" pitchFamily="50" charset="0"/>
            </a:endParaRPr>
          </a:p>
          <a:p>
            <a:endParaRPr lang="es-ES" sz="120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0488" b="59992"/>
          <a:stretch/>
        </p:blipFill>
        <p:spPr>
          <a:xfrm>
            <a:off x="4693629" y="2932083"/>
            <a:ext cx="2320357" cy="45182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31597" y="1290434"/>
            <a:ext cx="125088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31597" y="1989029"/>
            <a:ext cx="125088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93630" y="1403649"/>
            <a:ext cx="2401233" cy="48191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8000" tIns="0" rIns="108000" bIns="0">
            <a:noAutofit/>
          </a:bodyPr>
          <a:lstStyle/>
          <a:p>
            <a:pPr algn="ctr"/>
            <a:endParaRPr lang="es-ES" sz="16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2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2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You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are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about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to complete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an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Online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Check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-in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from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a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guest´s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perspective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  <a:p>
            <a:pPr algn="ctr"/>
            <a:endParaRPr lang="es-ES" sz="11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Please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follow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intructions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:</a:t>
            </a:r>
          </a:p>
          <a:p>
            <a:pPr algn="ctr"/>
            <a:endParaRPr lang="es-ES" sz="11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+mj-lt"/>
              <a:buAutoNum type="arabicPeriod"/>
            </a:pP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Put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this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presentation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in </a:t>
            </a:r>
            <a:r>
              <a:rPr lang="es-ES" sz="1100" b="1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full-</a:t>
            </a:r>
            <a:r>
              <a:rPr lang="es-ES" sz="1100" b="1" err="1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screen</a:t>
            </a:r>
            <a:r>
              <a:rPr lang="es-ES" sz="1100" b="1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FF6600"/>
                </a:solidFill>
                <a:latin typeface="Gotham Book" pitchFamily="50" charset="0"/>
                <a:cs typeface="Gotham Book" pitchFamily="50" charset="0"/>
              </a:rPr>
              <a:t>view</a:t>
            </a:r>
            <a:endParaRPr lang="es-ES" sz="1100">
              <a:solidFill>
                <a:srgbClr val="FF6600"/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+mj-lt"/>
              <a:buAutoNum type="arabicPeriod"/>
            </a:pPr>
            <a:endParaRPr lang="es-ES" sz="11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+mj-lt"/>
              <a:buAutoNum type="arabicPeriod"/>
            </a:pPr>
            <a:endParaRPr lang="es-ES" sz="11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+mj-lt"/>
              <a:buAutoNum type="arabicPeriod"/>
            </a:pP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Follow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user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by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clickling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on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yellow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pointer.</a:t>
            </a:r>
          </a:p>
          <a:p>
            <a:pPr marL="285750" indent="-285750">
              <a:buFont typeface="+mj-lt"/>
              <a:buAutoNum type="arabicPeriod"/>
            </a:pPr>
            <a:endParaRPr lang="es-ES" sz="11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+mj-lt"/>
              <a:buAutoNum type="arabicPeriod"/>
            </a:pPr>
            <a:endParaRPr lang="es-ES" sz="11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285750" indent="-285750">
              <a:buFont typeface="+mj-lt"/>
              <a:buAutoNum type="arabicPeriod"/>
            </a:pP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Click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on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blue pointer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for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further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details</a:t>
            </a:r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19268">
            <a:off x="5734709" y="4206348"/>
            <a:ext cx="238195" cy="2341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119268">
            <a:off x="6436554" y="4859139"/>
            <a:ext cx="238195" cy="234192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4954040" y="5513418"/>
            <a:ext cx="1864894" cy="416684"/>
          </a:xfrm>
          <a:prstGeom prst="roundRect">
            <a:avLst>
              <a:gd name="adj" fmla="val 12510"/>
            </a:avLst>
          </a:prstGeom>
          <a:solidFill>
            <a:srgbClr val="003A70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s-ES" sz="110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Let´s</a:t>
            </a:r>
            <a:r>
              <a:rPr lang="es-ES" sz="11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get</a:t>
            </a:r>
            <a:r>
              <a:rPr lang="es-ES" sz="11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started</a:t>
            </a:r>
            <a:endParaRPr lang="es-ES" sz="110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19268">
            <a:off x="6662153" y="5432834"/>
            <a:ext cx="667352" cy="656136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</p:spTree>
    <p:extLst>
      <p:ext uri="{BB962C8B-B14F-4D97-AF65-F5344CB8AC3E}">
        <p14:creationId xmlns:p14="http://schemas.microsoft.com/office/powerpoint/2010/main" val="1199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142eb83-f47d-4107-83e9-da572a490afb@eurprd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"/>
          <a:stretch/>
        </p:blipFill>
        <p:spPr bwMode="auto">
          <a:xfrm>
            <a:off x="4710864" y="2058268"/>
            <a:ext cx="2414987" cy="416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 descr="0142eb83-f47d-4107-83e9-da572a490afb@eurprd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2" t="3127" r="26439" b="91685"/>
          <a:stretch/>
        </p:blipFill>
        <p:spPr bwMode="auto">
          <a:xfrm>
            <a:off x="4704037" y="1407953"/>
            <a:ext cx="2415390" cy="64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4352" y="2159109"/>
            <a:ext cx="32434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Guest receives the pre-arrival email approx. 10 am two days before arrival. Service will be open until 12:00 </a:t>
            </a:r>
            <a:r>
              <a:rPr lang="en-US" err="1"/>
              <a:t>p.m</a:t>
            </a:r>
            <a:r>
              <a:rPr lang="en-US"/>
              <a:t> day of arrival.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For phase 1, if Guest doesn't have the </a:t>
            </a:r>
            <a:r>
              <a:rPr lang="en-US" b="1">
                <a:solidFill>
                  <a:schemeClr val="tx1"/>
                </a:solidFill>
              </a:rPr>
              <a:t>NH APP </a:t>
            </a:r>
            <a:r>
              <a:rPr lang="en-US"/>
              <a:t>installed, a landing page will appear offering the download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22607" y="1614326"/>
            <a:ext cx="1709977" cy="792000"/>
          </a:xfrm>
          <a:prstGeom prst="roundRect">
            <a:avLst>
              <a:gd name="adj" fmla="val 2110"/>
            </a:avLst>
          </a:prstGeom>
          <a:solidFill>
            <a:schemeClr val="bg1"/>
          </a:solidFill>
          <a:ln w="3810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020465" y="1907790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46479" y="1907790"/>
            <a:ext cx="194400" cy="396000"/>
          </a:xfrm>
          <a:prstGeom prst="rect">
            <a:avLst/>
          </a:prstGeom>
          <a:solidFill>
            <a:srgbClr val="00863D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83472" y="1907790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309486" y="1907790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72493" y="1907790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57458" y="1907790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494453" y="1907790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544116" y="1991539"/>
            <a:ext cx="194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8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10 </a:t>
            </a:r>
            <a:r>
              <a:rPr lang="es-ES" sz="8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am</a:t>
            </a:r>
            <a:endParaRPr lang="en-US" sz="8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Round Same Side Corner Rectangle 33"/>
          <p:cNvSpPr/>
          <p:nvPr/>
        </p:nvSpPr>
        <p:spPr>
          <a:xfrm>
            <a:off x="1003245" y="1386965"/>
            <a:ext cx="1738737" cy="18993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537139" y="1409777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053497" y="1409777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568332" y="1292213"/>
            <a:ext cx="71037" cy="197699"/>
          </a:xfrm>
          <a:prstGeom prst="roundRect">
            <a:avLst>
              <a:gd name="adj" fmla="val 49382"/>
            </a:avLst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2089978" y="1296180"/>
            <a:ext cx="71037" cy="197699"/>
          </a:xfrm>
          <a:prstGeom prst="roundRect">
            <a:avLst>
              <a:gd name="adj" fmla="val 49382"/>
            </a:avLst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68432" y="1690528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M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305005" y="1689838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T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1578" y="1689148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W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78151" y="1688458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T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14724" y="1687768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F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51297" y="1687078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S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487872" y="1686388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S</a:t>
            </a:r>
            <a:endParaRPr lang="en-US" sz="1100">
              <a:solidFill>
                <a:srgbClr val="2E6CA4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29" y="4613087"/>
            <a:ext cx="1051613" cy="17259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800" y="4602708"/>
            <a:ext cx="1118382" cy="1776058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31597" y="1989029"/>
            <a:ext cx="125088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540607" y="1290434"/>
            <a:ext cx="174187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Pre-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arrival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email</a:t>
            </a:r>
          </a:p>
        </p:txBody>
      </p:sp>
      <p:sp>
        <p:nvSpPr>
          <p:cNvPr id="64" name="Rectangle 63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52" name="Picture 2" descr="Resultado de imagen de icono location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60" y="1969718"/>
            <a:ext cx="337840" cy="3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Circular Arrow 56"/>
          <p:cNvSpPr/>
          <p:nvPr/>
        </p:nvSpPr>
        <p:spPr>
          <a:xfrm rot="3079382" flipH="1">
            <a:off x="1612667" y="1948182"/>
            <a:ext cx="701395" cy="650515"/>
          </a:xfrm>
          <a:prstGeom prst="circularArrow">
            <a:avLst>
              <a:gd name="adj1" fmla="val 3038"/>
              <a:gd name="adj2" fmla="val 706255"/>
              <a:gd name="adj3" fmla="val 20369523"/>
              <a:gd name="adj4" fmla="val 18083767"/>
              <a:gd name="adj5" fmla="val 47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CF95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0142eb83-f47d-4107-83e9-da572a490afb@eurprd06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0109" r="46526" b="23341"/>
          <a:stretch/>
        </p:blipFill>
        <p:spPr bwMode="auto">
          <a:xfrm>
            <a:off x="4704037" y="4979625"/>
            <a:ext cx="1291351" cy="2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19268">
            <a:off x="5455364" y="4870840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6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110" y="1509025"/>
            <a:ext cx="2386753" cy="4797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97620"/>
          <a:stretch/>
        </p:blipFill>
        <p:spPr>
          <a:xfrm>
            <a:off x="4693109" y="1404882"/>
            <a:ext cx="2386753" cy="114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1689"/>
          <a:stretch/>
        </p:blipFill>
        <p:spPr>
          <a:xfrm>
            <a:off x="4693109" y="1509025"/>
            <a:ext cx="2386753" cy="39872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1090" y="3385252"/>
            <a:ext cx="1656678" cy="37992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r>
              <a:rPr lang="es-ES" sz="9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Guest 1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01090" y="3855127"/>
            <a:ext cx="1656678" cy="37992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r>
              <a:rPr lang="es-ES" sz="9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Guest 2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49839" t="49229" b="42923"/>
          <a:stretch/>
        </p:blipFill>
        <p:spPr>
          <a:xfrm>
            <a:off x="5851711" y="3856829"/>
            <a:ext cx="1197223" cy="376519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49839" t="49229" b="42923"/>
          <a:stretch/>
        </p:blipFill>
        <p:spPr>
          <a:xfrm>
            <a:off x="5851711" y="3374066"/>
            <a:ext cx="1197223" cy="3765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39310" y="4357029"/>
            <a:ext cx="2718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/>
              <a:t>Due to legal restrictions, minors (under 18) cannot do their Check-in online. They will always have to go to Front desk.</a:t>
            </a:r>
          </a:p>
          <a:p>
            <a:r>
              <a:rPr lang="en-US"/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143701" y="4572000"/>
            <a:ext cx="579083" cy="5459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01172" y="3214091"/>
            <a:ext cx="2718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/>
              <a:t>Following GDPR regulations Guest page list will not show the names of the Guest. </a:t>
            </a:r>
          </a:p>
          <a:p>
            <a:r>
              <a:rPr lang="en-US"/>
              <a:t> </a:t>
            </a:r>
          </a:p>
        </p:txBody>
      </p:sp>
      <p:pic>
        <p:nvPicPr>
          <p:cNvPr id="34" name="Picture 10" descr="Imagen relacionada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64" y="3364010"/>
            <a:ext cx="467096" cy="41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782979" y="2033097"/>
            <a:ext cx="149950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Guest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selection</a:t>
            </a:r>
            <a:endParaRPr lang="es-ES" sz="12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62466" name="Picture 2" descr="8cba7f05-1f42-4943-a2dd-19234e73a566@eurprd0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/>
          <a:stretch/>
        </p:blipFill>
        <p:spPr bwMode="auto">
          <a:xfrm>
            <a:off x="4673571" y="1606524"/>
            <a:ext cx="2417832" cy="418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8cba7f05-1f42-4943-a2dd-19234e73a566@eurprd0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99"/>
          <a:stretch/>
        </p:blipFill>
        <p:spPr bwMode="auto">
          <a:xfrm>
            <a:off x="4662030" y="4509769"/>
            <a:ext cx="2417832" cy="170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8cba7f05-1f42-4943-a2dd-19234e73a566@eurprd06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8" t="25853" b="66787"/>
          <a:stretch/>
        </p:blipFill>
        <p:spPr bwMode="auto">
          <a:xfrm>
            <a:off x="5521751" y="2617240"/>
            <a:ext cx="1558111" cy="31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19268">
            <a:off x="6806855" y="2514480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65538" name="Picture 2" descr="b08b13ed-93a1-483b-901b-b6414aa95c94@eurprd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/>
          <a:stretch/>
        </p:blipFill>
        <p:spPr bwMode="auto">
          <a:xfrm>
            <a:off x="4674499" y="1641053"/>
            <a:ext cx="2426390" cy="417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4ccadd13-6e64-49d7-b33c-e4db5c646626@eurprd0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 b="79527"/>
          <a:stretch/>
        </p:blipFill>
        <p:spPr bwMode="auto">
          <a:xfrm>
            <a:off x="4680791" y="5788548"/>
            <a:ext cx="2426390" cy="41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12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4" b="34663"/>
          <a:stretch/>
        </p:blipFill>
        <p:spPr bwMode="auto">
          <a:xfrm>
            <a:off x="7697505" y="3562065"/>
            <a:ext cx="1037705" cy="33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n relacionada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>
            <a:off x="7697504" y="3840479"/>
            <a:ext cx="1037705" cy="4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16531">
            <a:off x="8159837" y="3830874"/>
            <a:ext cx="667352" cy="6561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64222" y="2539593"/>
            <a:ext cx="269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of NH Rewards members will be automatically uploaded from our CRM system when they log in.</a:t>
            </a:r>
            <a:endParaRPr lang="es-E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16" name="Picture 2" descr="Imagen relacionada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3" y="2580166"/>
            <a:ext cx="565187" cy="5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376291" y="3669179"/>
            <a:ext cx="269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Rest of guest will have to introduce their personal data as required </a:t>
            </a:r>
            <a:endParaRPr lang="es-E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031596" y="2687624"/>
            <a:ext cx="125088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Personal data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request</a:t>
            </a:r>
            <a:endParaRPr lang="es-ES" sz="12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3966740" y="2843550"/>
            <a:ext cx="1445918" cy="30180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19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2050" name="Picture 2" descr="Imagen relacionada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3"/>
          <a:stretch/>
        </p:blipFill>
        <p:spPr bwMode="auto">
          <a:xfrm>
            <a:off x="7697505" y="3216265"/>
            <a:ext cx="1037705" cy="6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n relacionada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>
            <a:off x="7697504" y="3840479"/>
            <a:ext cx="1037705" cy="4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16531">
            <a:off x="8167227" y="3817825"/>
            <a:ext cx="667352" cy="6561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75907" y="2216439"/>
            <a:ext cx="27182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/>
              <a:t>Guest will access to the </a:t>
            </a:r>
            <a:r>
              <a:rPr lang="en-US" b="1"/>
              <a:t>same registration form,  </a:t>
            </a:r>
            <a:r>
              <a:rPr lang="en-US"/>
              <a:t>as now </a:t>
            </a:r>
            <a:r>
              <a:rPr lang="en-US" b="1"/>
              <a:t>regulated by GDPR</a:t>
            </a:r>
            <a:r>
              <a:rPr lang="en-US"/>
              <a:t>, so all  legal information needed for the check-in will be requested,  as mandatory,  to go to next page.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online data registration form will be </a:t>
            </a:r>
            <a:r>
              <a:rPr lang="en-US" b="1"/>
              <a:t>different depending in the Guest nationality and the country</a:t>
            </a:r>
            <a:r>
              <a:rPr lang="en-US"/>
              <a:t> where guest is going to stay. </a:t>
            </a:r>
          </a:p>
          <a:p>
            <a:endParaRPr lang="en-US"/>
          </a:p>
          <a:p>
            <a:r>
              <a:rPr lang="en-US" b="1"/>
              <a:t>Email collected </a:t>
            </a:r>
            <a:r>
              <a:rPr lang="en-US"/>
              <a:t>in this form will be </a:t>
            </a:r>
            <a:r>
              <a:rPr lang="en-US" b="1"/>
              <a:t>used only to send the OCI </a:t>
            </a:r>
            <a:r>
              <a:rPr lang="en-US"/>
              <a:t>confirmation process and can not be used for other purposes unless we have written consent acquired at front desk check-in. </a:t>
            </a:r>
          </a:p>
          <a:p>
            <a:r>
              <a:rPr lang="en-US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0" name="Picture 10" descr="Imagen relacionada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64" y="2119103"/>
            <a:ext cx="467096" cy="41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031596" y="2687624"/>
            <a:ext cx="125088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Personal data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request</a:t>
            </a:r>
            <a:endParaRPr lang="es-ES" sz="12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62466" name="Picture 2" descr="4ccadd13-6e64-49d7-b33c-e4db5c646626@eurprd0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/>
          <a:stretch/>
        </p:blipFill>
        <p:spPr bwMode="auto">
          <a:xfrm>
            <a:off x="4660543" y="1641231"/>
            <a:ext cx="2426390" cy="41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4c997822-74f2-44ef-8780-43a655462ce3@eurprd0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5" b="49221"/>
          <a:stretch/>
        </p:blipFill>
        <p:spPr bwMode="auto">
          <a:xfrm>
            <a:off x="4660542" y="5563030"/>
            <a:ext cx="2419320" cy="67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983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36" name="Picture 3" descr="4c997822-74f2-44ef-8780-43a655462ce3@eurprd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"/>
          <a:stretch/>
        </p:blipFill>
        <p:spPr bwMode="auto">
          <a:xfrm>
            <a:off x="4685105" y="1611933"/>
            <a:ext cx="2419320" cy="418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10" name="Picture 2" descr="Imagen relacionada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3"/>
          <a:stretch/>
        </p:blipFill>
        <p:spPr bwMode="auto">
          <a:xfrm>
            <a:off x="7697505" y="3216265"/>
            <a:ext cx="1037705" cy="6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6123" y="4915964"/>
            <a:ext cx="271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General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Terms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&amp;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Conditions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of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any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reservation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consent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7879" y="4356036"/>
            <a:ext cx="271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NH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Rewards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membership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340669" y="4560287"/>
            <a:ext cx="1461116" cy="1038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650668" y="5003002"/>
            <a:ext cx="1196293" cy="950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0" descr="Imagen relacionada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00" y="4826385"/>
            <a:ext cx="565187" cy="4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Imagen relacionada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8" y="4108967"/>
            <a:ext cx="565187" cy="4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031596" y="2687624"/>
            <a:ext cx="125088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Personal data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request</a:t>
            </a:r>
            <a:endParaRPr lang="es-ES" sz="12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46" name="Picture 3" descr="4c997822-74f2-44ef-8780-43a655462ce3@eurprd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6" b="-1"/>
          <a:stretch/>
        </p:blipFill>
        <p:spPr bwMode="auto">
          <a:xfrm>
            <a:off x="4699853" y="5254836"/>
            <a:ext cx="2394757" cy="5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16531">
            <a:off x="6717216" y="5262540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276" b="59232"/>
          <a:stretch/>
        </p:blipFill>
        <p:spPr>
          <a:xfrm>
            <a:off x="4699587" y="1907754"/>
            <a:ext cx="2380275" cy="14840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26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5" y="2215968"/>
            <a:ext cx="565187" cy="5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14293" y="1862421"/>
            <a:ext cx="2955917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Guests can select their </a:t>
            </a:r>
            <a:r>
              <a:rPr lang="en-US" sz="1200" b="1" dirty="0">
                <a:latin typeface="Gotham Book" pitchFamily="50" charset="0"/>
                <a:cs typeface="Gotham Book" pitchFamily="50" charset="0"/>
              </a:rPr>
              <a:t>arrival time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in the following time ranges</a:t>
            </a:r>
            <a:r>
              <a:rPr lang="en-US" sz="1200" b="1" dirty="0">
                <a:latin typeface="Gotham Book" pitchFamily="50" charset="0"/>
                <a:cs typeface="Gotham Book" pitchFamily="50" charset="0"/>
              </a:rPr>
              <a:t>:</a:t>
            </a:r>
          </a:p>
          <a:p>
            <a:pPr lvl="0"/>
            <a:endParaRPr lang="en-US" sz="1200" b="1" dirty="0">
              <a:latin typeface="Gotham Book" pitchFamily="50" charset="0"/>
              <a:cs typeface="Gotham Book" pitchFamily="50" charset="0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en-US" sz="1100" b="1" dirty="0" smtClean="0">
              <a:latin typeface="Gotham Book" pitchFamily="50" charset="0"/>
              <a:cs typeface="Gotham Book" pitchFamily="50" charset="0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100" b="1" dirty="0" smtClean="0">
                <a:latin typeface="Gotham Book" pitchFamily="50" charset="0"/>
                <a:cs typeface="Gotham Book" pitchFamily="50" charset="0"/>
              </a:rPr>
              <a:t>Unknown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100" b="1" dirty="0">
                <a:latin typeface="Gotham Book" pitchFamily="50" charset="0"/>
                <a:cs typeface="Gotham Book" pitchFamily="50" charset="0"/>
              </a:rPr>
              <a:t>15:00 - 18:00 h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100" b="1" dirty="0" smtClean="0">
                <a:latin typeface="Gotham Book" pitchFamily="50" charset="0"/>
                <a:cs typeface="Gotham Book" pitchFamily="50" charset="0"/>
              </a:rPr>
              <a:t>18:00 </a:t>
            </a:r>
            <a:r>
              <a:rPr lang="en-US" sz="1100" b="1" dirty="0">
                <a:latin typeface="Gotham Book" pitchFamily="50" charset="0"/>
                <a:cs typeface="Gotham Book" pitchFamily="50" charset="0"/>
              </a:rPr>
              <a:t>– 22:00 h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100" b="1" dirty="0">
                <a:latin typeface="Gotham Book" pitchFamily="50" charset="0"/>
                <a:cs typeface="Gotham Book" pitchFamily="50" charset="0"/>
              </a:rPr>
              <a:t>22:00 -  24:00 h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s-ES" sz="1100" b="1" dirty="0" err="1">
                <a:latin typeface="Gotham Book" pitchFamily="50" charset="0"/>
                <a:cs typeface="Gotham Book" pitchFamily="50" charset="0"/>
              </a:rPr>
              <a:t>After</a:t>
            </a:r>
            <a:r>
              <a:rPr lang="es-ES" sz="1100" b="1" dirty="0">
                <a:latin typeface="Gotham Book" pitchFamily="50" charset="0"/>
                <a:cs typeface="Gotham Book" pitchFamily="50" charset="0"/>
              </a:rPr>
              <a:t> 24:00 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100" b="1" dirty="0">
              <a:latin typeface="Gotham Book" pitchFamily="50" charset="0"/>
              <a:cs typeface="Gotham Book" pitchFamily="50" charset="0"/>
            </a:endParaRPr>
          </a:p>
          <a:p>
            <a:pPr lvl="0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TMS will save this information as:</a:t>
            </a:r>
          </a:p>
          <a:p>
            <a:pPr lvl="0"/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/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/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/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/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/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/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/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/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0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A message will be displayed informing Guest to contact directly to the hotel if they want to arrive earlier.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031596" y="2687624"/>
            <a:ext cx="125088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Personal data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request</a:t>
            </a:r>
            <a:endParaRPr lang="es-ES" sz="12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189027"/>
              </p:ext>
            </p:extLst>
          </p:nvPr>
        </p:nvGraphicFramePr>
        <p:xfrm>
          <a:off x="1330860" y="3938597"/>
          <a:ext cx="2326740" cy="12369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7823">
                  <a:extLst>
                    <a:ext uri="{9D8B030D-6E8A-4147-A177-3AD203B41FA5}">
                      <a16:colId xmlns:a16="http://schemas.microsoft.com/office/drawing/2014/main" val="1049928982"/>
                    </a:ext>
                  </a:extLst>
                </a:gridCol>
                <a:gridCol w="948917">
                  <a:extLst>
                    <a:ext uri="{9D8B030D-6E8A-4147-A177-3AD203B41FA5}">
                      <a16:colId xmlns:a16="http://schemas.microsoft.com/office/drawing/2014/main" val="1033945517"/>
                    </a:ext>
                  </a:extLst>
                </a:gridCol>
              </a:tblGrid>
              <a:tr h="20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kern="120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Guest selection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TMS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928684"/>
                  </a:ext>
                </a:extLst>
              </a:tr>
              <a:tr h="20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kern="1200" dirty="0" smtClean="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Unknown</a:t>
                      </a:r>
                      <a:endParaRPr lang="en-US" sz="1050" b="0" kern="1200" dirty="0">
                        <a:solidFill>
                          <a:schemeClr val="tx1"/>
                        </a:solidFill>
                        <a:latin typeface="Gotham Book" pitchFamily="50" charset="0"/>
                        <a:ea typeface="+mn-ea"/>
                        <a:cs typeface="Gotham Book" pitchFamily="50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kern="1200" dirty="0" smtClean="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No changes</a:t>
                      </a:r>
                      <a:endParaRPr lang="en-US" sz="1050" b="0" kern="1200" dirty="0">
                        <a:solidFill>
                          <a:schemeClr val="tx1"/>
                        </a:solidFill>
                        <a:latin typeface="Gotham Book" pitchFamily="50" charset="0"/>
                        <a:ea typeface="+mn-ea"/>
                        <a:cs typeface="Gotham Book" pitchFamily="50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94610"/>
                  </a:ext>
                </a:extLst>
              </a:tr>
              <a:tr h="20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kern="120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15:00 - 18:00 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15:00 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58177"/>
                  </a:ext>
                </a:extLst>
              </a:tr>
              <a:tr h="20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kern="120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18:00 – 22:00 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kern="120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18:00 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95713"/>
                  </a:ext>
                </a:extLst>
              </a:tr>
              <a:tr h="20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kern="120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22:00 -  24:00 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kern="120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22:00 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091373"/>
                  </a:ext>
                </a:extLst>
              </a:tr>
              <a:tr h="2061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kern="120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After 24:00 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Gotham Book" pitchFamily="50" charset="0"/>
                          <a:ea typeface="+mn-ea"/>
                          <a:cs typeface="Gotham Book" pitchFamily="50" charset="0"/>
                        </a:rPr>
                        <a:t>24:00 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865498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587" y="2276622"/>
            <a:ext cx="2377035" cy="3345573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2"/>
          <a:srcRect l="2497" t="66839" r="2622" b="23109"/>
          <a:stretch/>
        </p:blipFill>
        <p:spPr>
          <a:xfrm>
            <a:off x="4748269" y="5651652"/>
            <a:ext cx="2258459" cy="473725"/>
          </a:xfrm>
          <a:prstGeom prst="rect">
            <a:avLst/>
          </a:prstGeom>
        </p:spPr>
      </p:pic>
      <p:pic>
        <p:nvPicPr>
          <p:cNvPr id="64514" name="Picture 2" descr="38497f1b-483c-485a-a591-34ff418ee7ca@eurprd0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/>
          <a:stretch/>
        </p:blipFill>
        <p:spPr bwMode="auto">
          <a:xfrm>
            <a:off x="4715723" y="1625147"/>
            <a:ext cx="2382340" cy="41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38497f1b-483c-485a-a591-34ff418ee7ca@eurprd0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6"/>
          <a:stretch/>
        </p:blipFill>
        <p:spPr bwMode="auto">
          <a:xfrm>
            <a:off x="4693109" y="5708959"/>
            <a:ext cx="2382340" cy="49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16531">
            <a:off x="6741773" y="4853032"/>
            <a:ext cx="667352" cy="6561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26127" y="2510587"/>
            <a:ext cx="23521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800" err="1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If</a:t>
            </a:r>
            <a:r>
              <a:rPr lang="es-ES" sz="800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 your are </a:t>
            </a:r>
            <a:r>
              <a:rPr lang="es-ES" sz="800" err="1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going</a:t>
            </a:r>
            <a:r>
              <a:rPr lang="es-ES" sz="800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 to </a:t>
            </a:r>
            <a:r>
              <a:rPr lang="es-ES" sz="800" err="1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arrive</a:t>
            </a:r>
            <a:r>
              <a:rPr lang="es-ES" sz="800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800" err="1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before</a:t>
            </a:r>
            <a:r>
              <a:rPr lang="es-ES" sz="800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 15:00 </a:t>
            </a:r>
            <a:r>
              <a:rPr lang="es-ES" sz="800" err="1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please</a:t>
            </a:r>
            <a:r>
              <a:rPr lang="es-ES" sz="800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800" err="1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contact</a:t>
            </a:r>
            <a:r>
              <a:rPr lang="es-ES" sz="800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800" err="1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with</a:t>
            </a:r>
            <a:r>
              <a:rPr lang="es-ES" sz="800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800" err="1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800">
                <a:solidFill>
                  <a:schemeClr val="bg1">
                    <a:lumMod val="65000"/>
                  </a:schemeClr>
                </a:solidFill>
                <a:latin typeface="Gotham Book" pitchFamily="50" charset="0"/>
                <a:cs typeface="Gotham Book" pitchFamily="50" charset="0"/>
              </a:rPr>
              <a:t> hotel.</a:t>
            </a:r>
            <a:endParaRPr lang="en-US" sz="800">
              <a:solidFill>
                <a:schemeClr val="bg1">
                  <a:lumMod val="6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30181" y="1926469"/>
            <a:ext cx="3484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For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reservations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with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a </a:t>
            </a:r>
          </a:p>
          <a:p>
            <a:r>
              <a:rPr lang="es-ES" sz="1200">
                <a:solidFill>
                  <a:srgbClr val="FF0000"/>
                </a:solidFill>
                <a:latin typeface="Gotham Book" pitchFamily="50" charset="0"/>
                <a:cs typeface="Gotham Book" pitchFamily="50" charset="0"/>
              </a:rPr>
              <a:t>PRE-ASIGNED ROOM 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(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e.g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.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any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reservation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with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a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specific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: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crib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, extra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bed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,…, guest </a:t>
            </a:r>
            <a:r>
              <a:rPr lang="es-ES" sz="1200" err="1"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2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latin typeface="Gotham Book" pitchFamily="50" charset="0"/>
                <a:cs typeface="Gotham Book" pitchFamily="50" charset="0"/>
              </a:rPr>
              <a:t>not</a:t>
            </a:r>
            <a:r>
              <a:rPr lang="es-ES" sz="12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latin typeface="Gotham Book" pitchFamily="50" charset="0"/>
                <a:cs typeface="Gotham Book" pitchFamily="50" charset="0"/>
              </a:rPr>
              <a:t>have</a:t>
            </a:r>
            <a:r>
              <a:rPr lang="es-ES" sz="12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latin typeface="Gotham Book" pitchFamily="50" charset="0"/>
                <a:cs typeface="Gotham Book" pitchFamily="50" charset="0"/>
              </a:rPr>
              <a:t>option</a:t>
            </a:r>
            <a:r>
              <a:rPr lang="es-ES" sz="1200">
                <a:latin typeface="Gotham Book" pitchFamily="50" charset="0"/>
                <a:cs typeface="Gotham Book" pitchFamily="50" charset="0"/>
              </a:rPr>
              <a:t> to CHOOSE </a:t>
            </a:r>
            <a:r>
              <a:rPr lang="es-ES" sz="1200" err="1">
                <a:latin typeface="Gotham Book" pitchFamily="50" charset="0"/>
                <a:cs typeface="Gotham Book" pitchFamily="50" charset="0"/>
              </a:rPr>
              <a:t>his</a:t>
            </a:r>
            <a:r>
              <a:rPr lang="es-ES" sz="1200">
                <a:latin typeface="Gotham Book" pitchFamily="50" charset="0"/>
                <a:cs typeface="Gotham Book" pitchFamily="50" charset="0"/>
              </a:rPr>
              <a:t> ROOM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  <a:p>
            <a:endParaRPr lang="es-E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He will be directed to the payment guarantee page.</a:t>
            </a:r>
          </a:p>
          <a:p>
            <a:endParaRPr lang="es-E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If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guest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wants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to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change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that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has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been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pre-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asigned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, he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must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contact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with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front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desk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43" name="Circular Arrow 42"/>
          <p:cNvSpPr/>
          <p:nvPr/>
        </p:nvSpPr>
        <p:spPr>
          <a:xfrm rot="3953732">
            <a:off x="9623313" y="3090403"/>
            <a:ext cx="2571239" cy="2178609"/>
          </a:xfrm>
          <a:prstGeom prst="circularArrow">
            <a:avLst>
              <a:gd name="adj1" fmla="val 3038"/>
              <a:gd name="adj2" fmla="val 706255"/>
              <a:gd name="adj3" fmla="val 20369523"/>
              <a:gd name="adj4" fmla="val 14240791"/>
              <a:gd name="adj5" fmla="val 47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5" name="Picture 10" descr="Imagen relacionada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3" y="1313930"/>
            <a:ext cx="565187" cy="4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009719" y="2753993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941154" y="3215831"/>
            <a:ext cx="2498457" cy="2462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0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Note: Pre-</a:t>
            </a:r>
            <a:r>
              <a:rPr lang="es-ES" sz="10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asigned</a:t>
            </a:r>
            <a:r>
              <a:rPr lang="es-ES" sz="10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0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rooms</a:t>
            </a:r>
            <a:endParaRPr lang="es-ES" sz="10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/>
          <a:stretch/>
        </p:blipFill>
        <p:spPr>
          <a:xfrm>
            <a:off x="4701317" y="1638544"/>
            <a:ext cx="2393785" cy="41595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b="97620"/>
          <a:stretch/>
        </p:blipFill>
        <p:spPr>
          <a:xfrm>
            <a:off x="4693109" y="1416605"/>
            <a:ext cx="2386753" cy="233662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3469" flipH="1">
            <a:off x="4132901" y="1531180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4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468"/>
          <a:stretch/>
        </p:blipFill>
        <p:spPr>
          <a:xfrm>
            <a:off x="4693109" y="1907754"/>
            <a:ext cx="2385037" cy="44027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563762" y="2694891"/>
            <a:ext cx="1979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1. 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Guest can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his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directly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from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hotel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floorplan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3340" y="5703987"/>
            <a:ext cx="2718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2. 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Or he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have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option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to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select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a pre-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asigned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40560" b="-1"/>
          <a:stretch/>
        </p:blipFill>
        <p:spPr>
          <a:xfrm>
            <a:off x="4693109" y="3332340"/>
            <a:ext cx="2385037" cy="2859123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/>
          <a:srcRect l="8151" t="74174" r="7615" b="15492"/>
          <a:stretch/>
        </p:blipFill>
        <p:spPr>
          <a:xfrm>
            <a:off x="4873213" y="5682124"/>
            <a:ext cx="1990165" cy="50251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2"/>
          <a:srcRect l="3867" t="27812" r="4119" b="62347"/>
          <a:stretch/>
        </p:blipFill>
        <p:spPr>
          <a:xfrm>
            <a:off x="4788347" y="2815603"/>
            <a:ext cx="2194560" cy="473336"/>
          </a:xfrm>
          <a:prstGeom prst="rect">
            <a:avLst/>
          </a:prstGeom>
        </p:spPr>
      </p:pic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006710">
            <a:off x="3509467" y="2735746"/>
            <a:ext cx="704064" cy="69223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01504" y="1347355"/>
            <a:ext cx="363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For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reservations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with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u="sng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no pre-</a:t>
            </a:r>
            <a:r>
              <a:rPr lang="es-ES" sz="1200" u="sng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asigned</a:t>
            </a:r>
            <a:r>
              <a:rPr lang="es-ES" sz="1200" u="sng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200" u="sng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, guest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have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two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options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: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0009719" y="2753993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"/>
          <a:stretch/>
        </p:blipFill>
        <p:spPr>
          <a:xfrm>
            <a:off x="4712515" y="1623221"/>
            <a:ext cx="2390194" cy="4127814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86272" r="3350" b="28"/>
          <a:stretch/>
        </p:blipFill>
        <p:spPr>
          <a:xfrm>
            <a:off x="4794738" y="5568462"/>
            <a:ext cx="2227385" cy="586153"/>
          </a:xfrm>
          <a:prstGeom prst="rect">
            <a:avLst/>
          </a:prstGeom>
        </p:spPr>
      </p:pic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113" r="2881" b="66063"/>
          <a:stretch/>
        </p:blipFill>
        <p:spPr>
          <a:xfrm>
            <a:off x="4700792" y="2450123"/>
            <a:ext cx="2321331" cy="502675"/>
          </a:xfrm>
          <a:prstGeom prst="rect">
            <a:avLst/>
          </a:prstGeom>
        </p:spPr>
      </p:pic>
      <p:pic>
        <p:nvPicPr>
          <p:cNvPr id="46" name="Picture 4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8160870">
            <a:off x="3751781" y="5663985"/>
            <a:ext cx="667352" cy="656136"/>
          </a:xfrm>
          <a:prstGeom prst="rect">
            <a:avLst/>
          </a:prstGeom>
        </p:spPr>
      </p:pic>
      <p:pic>
        <p:nvPicPr>
          <p:cNvPr id="3" name="Picture 2" descr="A picture containing furniture&#10;&#10;Description generated with high confidence">
            <a:extLst>
              <a:ext uri="{FF2B5EF4-FFF2-40B4-BE49-F238E27FC236}">
                <a16:creationId xmlns:a16="http://schemas.microsoft.com/office/drawing/2014/main" id="{4C827D4D-B903-4170-98D4-27A70ECEBA4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43121" r="6936" b="35052"/>
          <a:stretch/>
        </p:blipFill>
        <p:spPr>
          <a:xfrm>
            <a:off x="4700792" y="3524658"/>
            <a:ext cx="2377154" cy="10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4"/>
          </p:nvPr>
        </p:nvSpPr>
        <p:spPr>
          <a:xfrm>
            <a:off x="801497" y="1534056"/>
            <a:ext cx="8184444" cy="243325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ES" dirty="0"/>
              <a:t>NEW SERVICE: DEFINITION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NEW GUEST JOURNEY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ONLINE PROCESS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FRONT OFFICE DAILY WORKFLOW IMPACTS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TMS GUIDES</a:t>
            </a:r>
          </a:p>
          <a:p>
            <a:r>
              <a:rPr lang="es-ES" i="1" dirty="0"/>
              <a:t>       ANNEX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848" y="393678"/>
            <a:ext cx="1557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>
                <a:solidFill>
                  <a:schemeClr val="tx2">
                    <a:lumMod val="60000"/>
                    <a:lumOff val="40000"/>
                  </a:schemeClr>
                </a:solidFill>
                <a:latin typeface="Chronicle Display" pitchFamily="50" charset="0"/>
                <a:cs typeface="Gotham Medium" pitchFamily="50" charset="0"/>
              </a:rPr>
              <a:t>INDEX</a:t>
            </a:r>
          </a:p>
        </p:txBody>
      </p:sp>
    </p:spTree>
    <p:extLst>
      <p:ext uri="{BB962C8B-B14F-4D97-AF65-F5344CB8AC3E}">
        <p14:creationId xmlns:p14="http://schemas.microsoft.com/office/powerpoint/2010/main" val="39415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9275"/>
          <a:stretch/>
        </p:blipFill>
        <p:spPr>
          <a:xfrm>
            <a:off x="4693109" y="1907755"/>
            <a:ext cx="2386753" cy="42068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9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5" b="34662"/>
          <a:stretch/>
        </p:blipFill>
        <p:spPr bwMode="auto">
          <a:xfrm>
            <a:off x="7697505" y="3589361"/>
            <a:ext cx="1037705" cy="30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n relacionada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>
            <a:off x="7697504" y="3840479"/>
            <a:ext cx="1037705" cy="4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16531">
            <a:off x="8275937" y="3769665"/>
            <a:ext cx="667352" cy="65613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91760" y="3701339"/>
            <a:ext cx="278813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endParaRPr lang="en-US" sz="1200"/>
          </a:p>
          <a:p>
            <a:r>
              <a:rPr lang="en-US" sz="1200"/>
              <a:t>Preferences buttons are dynamic, meaning that they are only displayed if they are available in the hotel/room category.</a:t>
            </a:r>
          </a:p>
          <a:p>
            <a:endParaRPr lang="en-US" sz="1200"/>
          </a:p>
          <a:p>
            <a:r>
              <a:rPr lang="en-US" sz="1200" b="1" i="1"/>
              <a:t>e.g. </a:t>
            </a:r>
            <a:r>
              <a:rPr lang="en-US" sz="1200"/>
              <a:t>if your hotel has Jacuzzis only in the Junior Suite category and a guest makes a reservation in a different room category (standard, premium, superior…) the Jacuzzi option will not be displayed.</a:t>
            </a:r>
          </a:p>
          <a:p>
            <a:endParaRPr lang="en-US" sz="1200"/>
          </a:p>
        </p:txBody>
      </p:sp>
      <p:pic>
        <p:nvPicPr>
          <p:cNvPr id="28" name="Picture 2" descr="Imagen relacionada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43" y="3963259"/>
            <a:ext cx="565187" cy="5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191760" y="1924308"/>
            <a:ext cx="2996782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sz="1200"/>
              <a:t>Guest will be able to select the 6 most important room characteristics.</a:t>
            </a:r>
          </a:p>
          <a:p>
            <a:r>
              <a:rPr lang="en-US" sz="1200"/>
              <a:t>(It is crucial  that room characteristics in TMS are correctly informed)</a:t>
            </a:r>
          </a:p>
          <a:p>
            <a:r>
              <a:rPr lang="en-US" sz="1200"/>
              <a:t> 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39" name="Picture 10" descr="Imagen relacionada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2" y="1944268"/>
            <a:ext cx="565187" cy="4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t="2559"/>
          <a:stretch/>
        </p:blipFill>
        <p:spPr>
          <a:xfrm>
            <a:off x="4671327" y="1641053"/>
            <a:ext cx="2473545" cy="4299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/>
          <a:srcRect t="42014" b="40668"/>
          <a:stretch/>
        </p:blipFill>
        <p:spPr>
          <a:xfrm>
            <a:off x="4671327" y="5426443"/>
            <a:ext cx="2473545" cy="739551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4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9" name="Picture 2" descr="Imagen relacionada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3"/>
          <a:stretch/>
        </p:blipFill>
        <p:spPr bwMode="auto">
          <a:xfrm>
            <a:off x="7697505" y="3216265"/>
            <a:ext cx="1037705" cy="6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56785" y="2111134"/>
            <a:ext cx="2788131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endParaRPr lang="en-US" sz="1200"/>
          </a:p>
          <a:p>
            <a:r>
              <a:rPr lang="en-US" sz="1200"/>
              <a:t>The total number of room characteristics selected by the guest, will impact on the rooms available displayed. 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39" name="Picture 10" descr="Imagen relacionada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2" y="2416216"/>
            <a:ext cx="565187" cy="4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/>
          <a:srcRect t="45" b="33"/>
          <a:stretch/>
        </p:blipFill>
        <p:spPr>
          <a:xfrm>
            <a:off x="4649712" y="1559230"/>
            <a:ext cx="2473545" cy="4267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9712" y="2523957"/>
            <a:ext cx="2457839" cy="778893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2545" t="1714" r="4562"/>
          <a:stretch/>
        </p:blipFill>
        <p:spPr>
          <a:xfrm>
            <a:off x="4712677" y="5416062"/>
            <a:ext cx="2297723" cy="448296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16531">
            <a:off x="6769606" y="5403382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4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"/>
          <a:stretch/>
        </p:blipFill>
        <p:spPr>
          <a:xfrm>
            <a:off x="7886096" y="933901"/>
            <a:ext cx="1817280" cy="30831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107" y="1598092"/>
            <a:ext cx="2428451" cy="4320521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48735" y="5345578"/>
            <a:ext cx="3081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There will always be a pre-selected room, based on guest preferences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95662" y="1831071"/>
            <a:ext cx="283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Information on the availability of the rooms is taken from TMS and it is updated in real time.</a:t>
            </a:r>
          </a:p>
        </p:txBody>
      </p:sp>
      <p:pic>
        <p:nvPicPr>
          <p:cNvPr id="40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43" y="1871644"/>
            <a:ext cx="565187" cy="5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12" y="5343284"/>
            <a:ext cx="565187" cy="5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n relacionad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 rot="16200000">
            <a:off x="3729269" y="2006687"/>
            <a:ext cx="889812" cy="2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n relacionad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 rot="16200000">
            <a:off x="3749109" y="5442135"/>
            <a:ext cx="889812" cy="2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86231" y="2762977"/>
            <a:ext cx="372911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Guest will be able to see:</a:t>
            </a:r>
          </a:p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Blue color rooms with a heart. 100% preferences covered.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Blue color rooms without a heart, some pre-selected preferences are covered but not all.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In further phases of the project upselling functionality (green rooms) will be included.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602" y="3145391"/>
            <a:ext cx="394011" cy="364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601" y="3697419"/>
            <a:ext cx="394011" cy="367233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54" name="Picture 5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2206" t="88640"/>
          <a:stretch/>
        </p:blipFill>
        <p:spPr>
          <a:xfrm>
            <a:off x="4710074" y="5457037"/>
            <a:ext cx="2374881" cy="490828"/>
          </a:xfrm>
          <a:prstGeom prst="rect">
            <a:avLst/>
          </a:prstGeom>
        </p:spPr>
      </p:pic>
      <p:pic>
        <p:nvPicPr>
          <p:cNvPr id="33" name="Picture 3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577453">
            <a:off x="6702653" y="3560511"/>
            <a:ext cx="839561" cy="839561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316531">
            <a:off x="7242113" y="3723673"/>
            <a:ext cx="667352" cy="656136"/>
          </a:xfrm>
          <a:prstGeom prst="rect">
            <a:avLst/>
          </a:prstGeom>
        </p:spPr>
      </p:pic>
      <p:pic>
        <p:nvPicPr>
          <p:cNvPr id="37" name="Picture 3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316531">
            <a:off x="6664883" y="5482280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109" y="1907754"/>
            <a:ext cx="2374500" cy="42837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90472"/>
          <a:stretch/>
        </p:blipFill>
        <p:spPr>
          <a:xfrm>
            <a:off x="4693109" y="1907754"/>
            <a:ext cx="2386753" cy="40578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"/>
          <a:stretch/>
        </p:blipFill>
        <p:spPr>
          <a:xfrm>
            <a:off x="4700684" y="1641053"/>
            <a:ext cx="2379178" cy="41066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83314"/>
          <a:stretch/>
        </p:blipFill>
        <p:spPr>
          <a:xfrm>
            <a:off x="4690770" y="2168612"/>
            <a:ext cx="2379178" cy="26547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/>
          <a:stretch/>
        </p:blipFill>
        <p:spPr>
          <a:xfrm>
            <a:off x="4718912" y="2410703"/>
            <a:ext cx="2379178" cy="3791116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316531">
            <a:off x="6870167" y="5759934"/>
            <a:ext cx="667352" cy="656136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283469" flipV="1">
            <a:off x="6894731" y="4965470"/>
            <a:ext cx="667352" cy="656136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83469" flipH="1">
            <a:off x="4181898" y="1583860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4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600" y="1907754"/>
            <a:ext cx="2389261" cy="432848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/>
          <a:srcRect b="91119"/>
          <a:stretch/>
        </p:blipFill>
        <p:spPr>
          <a:xfrm>
            <a:off x="4693109" y="1907754"/>
            <a:ext cx="2386753" cy="378246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"/>
          <a:stretch/>
        </p:blipFill>
        <p:spPr>
          <a:xfrm>
            <a:off x="4690599" y="1641053"/>
            <a:ext cx="2390828" cy="41403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41"/>
          <a:stretch/>
        </p:blipFill>
        <p:spPr>
          <a:xfrm>
            <a:off x="4690598" y="5264773"/>
            <a:ext cx="2390828" cy="963562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83469" flipH="1">
            <a:off x="4159802" y="1549155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062" y="1907754"/>
            <a:ext cx="2389800" cy="427606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90472"/>
          <a:stretch/>
        </p:blipFill>
        <p:spPr>
          <a:xfrm>
            <a:off x="4693109" y="1907754"/>
            <a:ext cx="2386753" cy="40578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3923" y="2520019"/>
            <a:ext cx="3729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Guest will be able to see the views of the rooms: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This icon represents green areas, such as parks or gardens.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This icon represents the s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ea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, a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beach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, a pool or a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lake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s-E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This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icon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represents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monuments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or places of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interest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s-E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This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icon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highlights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type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of Street.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lvl="1"/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63" y="3073162"/>
            <a:ext cx="420742" cy="402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63" y="3569381"/>
            <a:ext cx="419100" cy="4381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26" y="4159518"/>
            <a:ext cx="447837" cy="4109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926" y="4683213"/>
            <a:ext cx="410902" cy="401668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/>
          <a:stretch/>
        </p:blipFill>
        <p:spPr>
          <a:xfrm>
            <a:off x="4702859" y="1608753"/>
            <a:ext cx="2406831" cy="41428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83314"/>
          <a:stretch/>
        </p:blipFill>
        <p:spPr>
          <a:xfrm>
            <a:off x="4730512" y="1887811"/>
            <a:ext cx="2379178" cy="65171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9"/>
          <a:stretch/>
        </p:blipFill>
        <p:spPr>
          <a:xfrm>
            <a:off x="4702859" y="2378516"/>
            <a:ext cx="2406831" cy="3839245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316531">
            <a:off x="6862709" y="5225875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/>
          <a:stretch/>
        </p:blipFill>
        <p:spPr>
          <a:xfrm>
            <a:off x="4672753" y="1641053"/>
            <a:ext cx="2407107" cy="4146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81799"/>
          <a:stretch/>
        </p:blipFill>
        <p:spPr>
          <a:xfrm>
            <a:off x="4672754" y="5421854"/>
            <a:ext cx="2427461" cy="845206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4316" t="84044" r="3737" b="4293"/>
          <a:stretch/>
        </p:blipFill>
        <p:spPr>
          <a:xfrm>
            <a:off x="4789204" y="5464446"/>
            <a:ext cx="2194560" cy="494852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t="55649" b="37506"/>
          <a:stretch/>
        </p:blipFill>
        <p:spPr>
          <a:xfrm>
            <a:off x="4693108" y="4217911"/>
            <a:ext cx="2386753" cy="29045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8"/>
          <a:stretch/>
        </p:blipFill>
        <p:spPr>
          <a:xfrm>
            <a:off x="4704735" y="4719455"/>
            <a:ext cx="2375125" cy="13481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8"/>
          <a:stretch/>
        </p:blipFill>
        <p:spPr>
          <a:xfrm>
            <a:off x="4691586" y="4837404"/>
            <a:ext cx="2375125" cy="1348152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60780" r="341" b="28980"/>
          <a:stretch/>
        </p:blipFill>
        <p:spPr>
          <a:xfrm>
            <a:off x="4691586" y="4217911"/>
            <a:ext cx="2399997" cy="437112"/>
          </a:xfrm>
          <a:prstGeom prst="rect">
            <a:avLst/>
          </a:prstGeom>
        </p:spPr>
      </p:pic>
      <p:pic>
        <p:nvPicPr>
          <p:cNvPr id="25" name="Picture 2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16531">
            <a:off x="6778377" y="5012329"/>
            <a:ext cx="667352" cy="656136"/>
          </a:xfrm>
          <a:prstGeom prst="rect">
            <a:avLst/>
          </a:prstGeom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316531">
            <a:off x="6360872" y="4216023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/>
          <a:stretch/>
        </p:blipFill>
        <p:spPr>
          <a:xfrm>
            <a:off x="4707502" y="1623221"/>
            <a:ext cx="2400179" cy="414967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1044942" y="2329988"/>
            <a:ext cx="3146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Room pictures are taken from the Web and correspond to the room category, not to the specific room selected. Guest will be informed accordingly in this page. </a:t>
            </a:r>
          </a:p>
        </p:txBody>
      </p:sp>
      <p:pic>
        <p:nvPicPr>
          <p:cNvPr id="35" name="Picture 10" descr="Imagen relacionada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7" y="2524704"/>
            <a:ext cx="565187" cy="4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 rot="16200000">
            <a:off x="3840339" y="2690095"/>
            <a:ext cx="889812" cy="2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977879" y="3701792"/>
            <a:ext cx="272819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Max occupancy &amp; room size information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is coming directly from the Web and is the same information shown during the WEB buying process referred to the typologies and not to the specific room selected.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13176" y="3716254"/>
            <a:ext cx="19626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bed type information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comes directly from TMS.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316531">
            <a:off x="6490189" y="2761066"/>
            <a:ext cx="667352" cy="656136"/>
          </a:xfrm>
          <a:prstGeom prst="rect">
            <a:avLst/>
          </a:prstGeom>
        </p:spPr>
      </p:pic>
      <p:pic>
        <p:nvPicPr>
          <p:cNvPr id="29" name="Picture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16531">
            <a:off x="7023851" y="1869906"/>
            <a:ext cx="667352" cy="65613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915862" y="3712597"/>
            <a:ext cx="1208690" cy="6049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angle 38"/>
          <p:cNvSpPr/>
          <p:nvPr/>
        </p:nvSpPr>
        <p:spPr>
          <a:xfrm>
            <a:off x="6217434" y="3718478"/>
            <a:ext cx="694839" cy="5990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6912273" y="4016005"/>
            <a:ext cx="699202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706076" y="4018024"/>
            <a:ext cx="1177158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5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10" name="Picture 2" descr="Imagen relaciona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3"/>
          <a:stretch/>
        </p:blipFill>
        <p:spPr bwMode="auto">
          <a:xfrm>
            <a:off x="7697505" y="3216265"/>
            <a:ext cx="1037705" cy="6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n relacionada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>
            <a:off x="7697504" y="3840479"/>
            <a:ext cx="1037705" cy="4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63026" y="3526221"/>
            <a:ext cx="308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Room pictures are taken from the Web and correspond to the room category, not to the specific room selected.</a:t>
            </a:r>
            <a:endParaRPr lang="es-E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0" name="Picture 10" descr="Imagen relacionada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57" y="3570701"/>
            <a:ext cx="565187" cy="4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/>
          <a:srcRect t="-1" b="90067"/>
          <a:stretch/>
        </p:blipFill>
        <p:spPr>
          <a:xfrm>
            <a:off x="4688227" y="1910228"/>
            <a:ext cx="2386753" cy="476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"/>
          <a:stretch/>
        </p:blipFill>
        <p:spPr>
          <a:xfrm>
            <a:off x="4713550" y="1623221"/>
            <a:ext cx="2389569" cy="41286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0" b="42565"/>
          <a:stretch/>
        </p:blipFill>
        <p:spPr>
          <a:xfrm>
            <a:off x="4713550" y="5314325"/>
            <a:ext cx="2389569" cy="924243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16531">
            <a:off x="6974990" y="2147227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109" y="1907754"/>
            <a:ext cx="2386753" cy="422887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96283"/>
          <a:stretch/>
        </p:blipFill>
        <p:spPr>
          <a:xfrm>
            <a:off x="4703866" y="6100525"/>
            <a:ext cx="2386753" cy="157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4094" t="3179" r="4187" b="90208"/>
          <a:stretch/>
        </p:blipFill>
        <p:spPr>
          <a:xfrm>
            <a:off x="6709837" y="2022655"/>
            <a:ext cx="279699" cy="279699"/>
          </a:xfrm>
          <a:prstGeom prst="ellipse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"/>
          <a:stretch/>
        </p:blipFill>
        <p:spPr>
          <a:xfrm>
            <a:off x="4671501" y="1404882"/>
            <a:ext cx="2432661" cy="41713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4"/>
          <a:stretch/>
        </p:blipFill>
        <p:spPr>
          <a:xfrm>
            <a:off x="4680911" y="4777306"/>
            <a:ext cx="2432661" cy="1422079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16531">
            <a:off x="6980421" y="1443420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837282"/>
            <a:ext cx="12192000" cy="6020718"/>
          </a:xfrm>
        </p:spPr>
        <p:txBody>
          <a:bodyPr vert="horz" anchor="ctr"/>
          <a:lstStyle/>
          <a:p>
            <a:pPr marL="514363" indent="-514363" algn="ctr">
              <a:buAutoNum type="arabicPeriod"/>
            </a:pPr>
            <a:r>
              <a:rPr lang="es-ES" sz="3200" dirty="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New </a:t>
            </a:r>
            <a:r>
              <a:rPr lang="es-ES" sz="3200" dirty="0" err="1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service</a:t>
            </a:r>
            <a:r>
              <a:rPr lang="es-ES" sz="3200" dirty="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: </a:t>
            </a:r>
          </a:p>
          <a:p>
            <a:pPr algn="ctr"/>
            <a:r>
              <a:rPr lang="es-ES" sz="3200" dirty="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ONLINE CHECK-IN </a:t>
            </a:r>
            <a:r>
              <a:rPr lang="es-ES" sz="3200" dirty="0" smtClean="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(</a:t>
            </a:r>
            <a:r>
              <a:rPr lang="es-ES" sz="3200" b="1" dirty="0" smtClean="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OCI</a:t>
            </a:r>
            <a:r>
              <a:rPr lang="es-ES" sz="3200" dirty="0" smtClean="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)</a:t>
            </a:r>
            <a:endParaRPr lang="es-ES" sz="3200" dirty="0">
              <a:solidFill>
                <a:srgbClr val="07466D"/>
              </a:solidFill>
              <a:latin typeface="Chronicle Display" pitchFamily="50" charset="0"/>
              <a:cs typeface="Gotham Medium" pitchFamily="50" charset="0"/>
            </a:endParaRPr>
          </a:p>
          <a:p>
            <a:pPr algn="ctr"/>
            <a:r>
              <a:rPr lang="es-ES" sz="3200" i="1" dirty="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(</a:t>
            </a:r>
            <a:r>
              <a:rPr lang="es-ES" sz="3200" i="1" dirty="0" err="1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includes</a:t>
            </a:r>
            <a:r>
              <a:rPr lang="es-ES" sz="3200" i="1" dirty="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 CHOOSE YOUR ROOM </a:t>
            </a:r>
            <a:r>
              <a:rPr lang="es-ES" sz="3200" i="1" dirty="0" err="1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functionality</a:t>
            </a:r>
            <a:r>
              <a:rPr lang="es-ES" sz="3200" i="1" dirty="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)</a:t>
            </a:r>
            <a:endParaRPr lang="es-ES" sz="1200" i="1" dirty="0">
              <a:solidFill>
                <a:srgbClr val="07466D"/>
              </a:solidFill>
              <a:latin typeface="Gotham Medium" pitchFamily="50" charset="0"/>
              <a:cs typeface="Gotham Medium" pitchFamily="50" charset="0"/>
            </a:endParaRPr>
          </a:p>
          <a:p>
            <a:endParaRPr lang="es-ES" sz="1200" dirty="0">
              <a:latin typeface="Gotham Book" pitchFamily="50" charset="0"/>
              <a:cs typeface="Gotham Book" pitchFamily="50" charset="0"/>
            </a:endParaRPr>
          </a:p>
          <a:p>
            <a:endParaRPr lang="es-ES" sz="12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t="74269" b="16423"/>
          <a:stretch/>
        </p:blipFill>
        <p:spPr>
          <a:xfrm>
            <a:off x="4693109" y="5056095"/>
            <a:ext cx="2386753" cy="45182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85522" y="1548015"/>
            <a:ext cx="319694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Credit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card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details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are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required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to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stay (as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normally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done at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front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desk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).</a:t>
            </a:r>
            <a:endParaRPr lang="es-ES" sz="1200" strike="sngStrike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endParaRPr lang="es-ES" sz="1200" strike="sngStrike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Hotel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should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apply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same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non-show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policy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that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currently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in use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for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guaranteed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web reservation.</a:t>
            </a:r>
            <a:endParaRPr lang="es-ES" sz="1200" strike="sngStrike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endParaRPr lang="es-ES" sz="1200" strike="sngStrike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endParaRPr lang="es-ES" sz="1200" strike="sngStrike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76012" y="3524719"/>
            <a:ext cx="190647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89910" y="4317746"/>
            <a:ext cx="159257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Payment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method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guarantee</a:t>
            </a:r>
            <a:endParaRPr lang="es-ES" sz="12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36" name="Picture 2" descr="Imagen relacionada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3" y="1758207"/>
            <a:ext cx="565187" cy="5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30815" y="2687624"/>
            <a:ext cx="1851950" cy="144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"/>
          <a:stretch/>
        </p:blipFill>
        <p:spPr>
          <a:xfrm>
            <a:off x="4693109" y="1613405"/>
            <a:ext cx="2396829" cy="4151027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16531">
            <a:off x="6805389" y="3562508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7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/>
          <a:stretch/>
        </p:blipFill>
        <p:spPr>
          <a:xfrm>
            <a:off x="4700728" y="1622800"/>
            <a:ext cx="2388557" cy="4114324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12" name="Picture 2" descr="Imagen relacionada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3"/>
          <a:stretch/>
        </p:blipFill>
        <p:spPr bwMode="auto">
          <a:xfrm>
            <a:off x="7697505" y="3216265"/>
            <a:ext cx="1037705" cy="6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n relacionada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>
            <a:off x="7697504" y="3840479"/>
            <a:ext cx="1037705" cy="4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50273" y="2872949"/>
            <a:ext cx="308138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Even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though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is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not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mandatory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: </a:t>
            </a:r>
          </a:p>
          <a:p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once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first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guest has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checked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-in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succesfully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,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inform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him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that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i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f rest of guest do not complete the OCI, work will have to be done at Front Desk.</a:t>
            </a:r>
          </a:p>
          <a:p>
            <a:endParaRPr lang="es-E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endParaRPr lang="es-E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28" name="Picture 2" descr="Imagen relacionada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43" y="2960368"/>
            <a:ext cx="565187" cy="5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/>
          <a:srcRect t="54151" b="38813"/>
          <a:stretch/>
        </p:blipFill>
        <p:spPr>
          <a:xfrm>
            <a:off x="4703285" y="4055373"/>
            <a:ext cx="2374020" cy="333487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316531">
            <a:off x="6777295" y="3100242"/>
            <a:ext cx="667352" cy="65613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316531">
            <a:off x="6286870" y="4021277"/>
            <a:ext cx="667352" cy="656136"/>
          </a:xfrm>
          <a:prstGeom prst="rect">
            <a:avLst/>
          </a:prstGeom>
        </p:spPr>
      </p:pic>
      <p:pic>
        <p:nvPicPr>
          <p:cNvPr id="40" name="Picture 3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316531">
            <a:off x="8192267" y="3841796"/>
            <a:ext cx="667352" cy="656136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376012" y="3524719"/>
            <a:ext cx="190647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689910" y="4317746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376012" y="5155567"/>
            <a:ext cx="1906472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Confirmation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page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5190761" y="2275652"/>
            <a:ext cx="54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t="4029" b="7306"/>
          <a:stretch/>
        </p:blipFill>
        <p:spPr>
          <a:xfrm>
            <a:off x="4789992" y="4025428"/>
            <a:ext cx="2219216" cy="10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>
            <a:off x="7697504" y="3840479"/>
            <a:ext cx="1037705" cy="4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10" name="Picture 2" descr="Imagen relacionada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3"/>
          <a:stretch/>
        </p:blipFill>
        <p:spPr bwMode="auto">
          <a:xfrm>
            <a:off x="7697505" y="3216265"/>
            <a:ext cx="1037705" cy="6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n relacionada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43" y="2960368"/>
            <a:ext cx="565187" cy="5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/>
          <a:srcRect t="57339" b="8254"/>
          <a:stretch/>
        </p:blipFill>
        <p:spPr>
          <a:xfrm>
            <a:off x="4706879" y="1878333"/>
            <a:ext cx="2397546" cy="161642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210352" y="3063054"/>
            <a:ext cx="30813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 page for the first guest.</a:t>
            </a:r>
          </a:p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376012" y="3524719"/>
            <a:ext cx="190647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689910" y="4317746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62" name="Rectangle 61"/>
          <p:cNvSpPr/>
          <p:nvPr/>
        </p:nvSpPr>
        <p:spPr>
          <a:xfrm>
            <a:off x="9376012" y="5155567"/>
            <a:ext cx="1906472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Confirmation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page</a:t>
            </a:r>
          </a:p>
        </p:txBody>
      </p:sp>
      <p:pic>
        <p:nvPicPr>
          <p:cNvPr id="63" name="Picture 6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16531">
            <a:off x="8103921" y="3747174"/>
            <a:ext cx="667352" cy="6561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89361" y="4267996"/>
            <a:ext cx="1872000" cy="46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"/>
          <a:stretch/>
        </p:blipFill>
        <p:spPr>
          <a:xfrm>
            <a:off x="4697911" y="1619163"/>
            <a:ext cx="2403993" cy="4132708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3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98965" y="1940763"/>
            <a:ext cx="30813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Guest confirmation email. </a:t>
            </a:r>
          </a:p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376012" y="3524719"/>
            <a:ext cx="190647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689910" y="4317746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376012" y="5897504"/>
            <a:ext cx="190647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Confirmation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email -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Process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COMPLETED!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27890" y="1859530"/>
            <a:ext cx="664023" cy="461212"/>
            <a:chOff x="914002" y="1571885"/>
            <a:chExt cx="1040454" cy="722671"/>
          </a:xfrm>
        </p:grpSpPr>
        <p:sp>
          <p:nvSpPr>
            <p:cNvPr id="47" name="Rounded Rectangle 46"/>
            <p:cNvSpPr/>
            <p:nvPr/>
          </p:nvSpPr>
          <p:spPr>
            <a:xfrm>
              <a:off x="914002" y="1571885"/>
              <a:ext cx="1040454" cy="722671"/>
            </a:xfrm>
            <a:prstGeom prst="roundRect">
              <a:avLst>
                <a:gd name="adj" fmla="val 9445"/>
              </a:avLst>
            </a:prstGeom>
            <a:noFill/>
            <a:ln w="28575">
              <a:solidFill>
                <a:srgbClr val="008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 flipV="1">
              <a:off x="988653" y="1575984"/>
              <a:ext cx="891151" cy="362430"/>
            </a:xfrm>
            <a:prstGeom prst="triangle">
              <a:avLst/>
            </a:prstGeom>
            <a:noFill/>
            <a:ln w="28575">
              <a:solidFill>
                <a:srgbClr val="008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168281"/>
              </p:ext>
            </p:extLst>
          </p:nvPr>
        </p:nvGraphicFramePr>
        <p:xfrm>
          <a:off x="4770211" y="2820263"/>
          <a:ext cx="2232551" cy="2546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551">
                  <a:extLst>
                    <a:ext uri="{9D8B030D-6E8A-4147-A177-3AD203B41FA5}">
                      <a16:colId xmlns:a16="http://schemas.microsoft.com/office/drawing/2014/main" val="2354388594"/>
                    </a:ext>
                  </a:extLst>
                </a:gridCol>
              </a:tblGrid>
              <a:tr h="829426">
                <a:tc>
                  <a:txBody>
                    <a:bodyPr/>
                    <a:lstStyle/>
                    <a:p>
                      <a:endParaRPr lang="en-US" sz="1050" b="0">
                        <a:solidFill>
                          <a:srgbClr val="FF0000"/>
                        </a:solidFill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 marL="190500" marR="190500" marT="190500" marB="1905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189334"/>
                  </a:ext>
                </a:extLst>
              </a:tr>
              <a:tr h="700924">
                <a:tc>
                  <a:txBody>
                    <a:bodyPr/>
                    <a:lstStyle/>
                    <a:p>
                      <a:pPr>
                        <a:spcAft>
                          <a:spcPts val="1500"/>
                        </a:spcAft>
                      </a:pPr>
                      <a:r>
                        <a:rPr lang="en-US" sz="600" b="0">
                          <a:solidFill>
                            <a:srgbClr val="FF0000"/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To complete the Online Check-in process we need details of the remaining guests. You may forward this email to each of the guests so that they may complete their details. Once the Online Check-in has been completed with all guest’s information you’ll receive a confirmation email. </a:t>
                      </a:r>
                      <a:endParaRPr lang="en-US" sz="800" b="0">
                        <a:solidFill>
                          <a:srgbClr val="FF0000"/>
                        </a:solidFill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651020"/>
                  </a:ext>
                </a:extLst>
              </a:tr>
              <a:tr h="245323">
                <a:tc>
                  <a:txBody>
                    <a:bodyPr/>
                    <a:lstStyle/>
                    <a:p>
                      <a:endParaRPr lang="en-US" sz="1050" b="0">
                        <a:solidFill>
                          <a:srgbClr val="FF0000"/>
                        </a:solidFill>
                        <a:latin typeface="Gotham Book" pitchFamily="50" charset="0"/>
                        <a:cs typeface="Gotham Book" pitchFamily="50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674356"/>
                  </a:ext>
                </a:extLst>
              </a:tr>
              <a:tr h="771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800" b="0">
                        <a:solidFill>
                          <a:srgbClr val="FF0000"/>
                        </a:solidFill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285750" marR="285750" marT="190500" marB="1905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593529"/>
                  </a:ext>
                </a:extLst>
              </a:tr>
            </a:tbl>
          </a:graphicData>
        </a:graphic>
      </p:graphicFrame>
      <p:cxnSp>
        <p:nvCxnSpPr>
          <p:cNvPr id="50" name="Straight Connector 49"/>
          <p:cNvCxnSpPr/>
          <p:nvPr/>
        </p:nvCxnSpPr>
        <p:spPr>
          <a:xfrm>
            <a:off x="5471650" y="2743200"/>
            <a:ext cx="972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432169"/>
              </p:ext>
            </p:extLst>
          </p:nvPr>
        </p:nvGraphicFramePr>
        <p:xfrm>
          <a:off x="4726208" y="2263929"/>
          <a:ext cx="2338952" cy="1489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8952">
                  <a:extLst>
                    <a:ext uri="{9D8B030D-6E8A-4147-A177-3AD203B41FA5}">
                      <a16:colId xmlns:a16="http://schemas.microsoft.com/office/drawing/2014/main" val="2506591142"/>
                    </a:ext>
                  </a:extLst>
                </a:gridCol>
              </a:tblGrid>
              <a:tr h="7624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Dear </a:t>
                      </a:r>
                      <a:r>
                        <a:rPr lang="en-US" sz="600" b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Mr</a:t>
                      </a: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/Ms. Carmen Durban Reyes</a:t>
                      </a:r>
                      <a:b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</a:b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/>
                      </a:r>
                      <a:b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</a:b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The Online Check-in process for your room 203 has been successfully completed. Everything will be ready for you when you arrive at the hotel. Here is your reservation nº: </a:t>
                      </a:r>
                      <a:r>
                        <a:rPr lang="en-US" sz="600" b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0055839972</a:t>
                      </a: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; </a:t>
                      </a:r>
                      <a:endParaRPr lang="en-US" sz="8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0" marR="0" marT="190500" marB="9525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50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When arriving at the hotel, as a user of our online check-in service, please go straight to the front desk to enjoy a faster and easier check-in. </a:t>
                      </a:r>
                      <a:endParaRPr lang="en-US" sz="8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0" marR="0" marT="190500" marB="1905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13874"/>
                  </a:ext>
                </a:extLst>
              </a:tr>
            </a:tbl>
          </a:graphicData>
        </a:graphic>
      </p:graphicFrame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b="81193"/>
          <a:stretch/>
        </p:blipFill>
        <p:spPr>
          <a:xfrm>
            <a:off x="4690013" y="1414186"/>
            <a:ext cx="2399275" cy="98904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208" y="5000584"/>
            <a:ext cx="2291383" cy="732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56747"/>
          <a:stretch/>
        </p:blipFill>
        <p:spPr>
          <a:xfrm>
            <a:off x="4785040" y="5783982"/>
            <a:ext cx="2232551" cy="513579"/>
          </a:xfrm>
          <a:prstGeom prst="rect">
            <a:avLst/>
          </a:prstGeom>
        </p:spPr>
      </p:pic>
      <p:pic>
        <p:nvPicPr>
          <p:cNvPr id="40" name="Picture 39" descr="Resultado de imagen de iphone x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/>
          <a:srcRect l="4977" t="14070" r="3945" b="16960"/>
          <a:stretch/>
        </p:blipFill>
        <p:spPr>
          <a:xfrm>
            <a:off x="5025157" y="4494367"/>
            <a:ext cx="1651216" cy="321665"/>
          </a:xfrm>
          <a:prstGeom prst="rect">
            <a:avLst/>
          </a:prstGeom>
        </p:spPr>
      </p:pic>
      <p:pic>
        <p:nvPicPr>
          <p:cNvPr id="32" name="Picture 3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16531">
            <a:off x="6508514" y="4338425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65538" name="Picture 2" descr="b08b13ed-93a1-483b-901b-b6414aa95c94@eurprd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/>
          <a:stretch/>
        </p:blipFill>
        <p:spPr bwMode="auto">
          <a:xfrm>
            <a:off x="4674499" y="1641053"/>
            <a:ext cx="2426390" cy="417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4ccadd13-6e64-49d7-b33c-e4db5c646626@eurprd0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 b="79527"/>
          <a:stretch/>
        </p:blipFill>
        <p:spPr bwMode="auto">
          <a:xfrm>
            <a:off x="4680791" y="5788548"/>
            <a:ext cx="2426390" cy="41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12" name="Picture 2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4" b="34663"/>
          <a:stretch/>
        </p:blipFill>
        <p:spPr bwMode="auto">
          <a:xfrm>
            <a:off x="7697505" y="3562065"/>
            <a:ext cx="1037705" cy="33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n relacionada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>
            <a:off x="7697504" y="3840479"/>
            <a:ext cx="1037705" cy="4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16531">
            <a:off x="8159837" y="3830874"/>
            <a:ext cx="667352" cy="6561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0182" y="2717452"/>
            <a:ext cx="269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Second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guest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just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have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to complete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2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form</a:t>
            </a:r>
            <a:r>
              <a:rPr lang="es-E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  <a:p>
            <a:endParaRPr lang="es-E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16" name="Picture 2" descr="Imagen relacionada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3" y="2580166"/>
            <a:ext cx="565187" cy="5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031596" y="2687624"/>
            <a:ext cx="125088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Personal data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request</a:t>
            </a:r>
            <a:endParaRPr lang="es-ES" sz="12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3966740" y="2843550"/>
            <a:ext cx="1445918" cy="30180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8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2050" name="Picture 2" descr="Imagen relacionada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3"/>
          <a:stretch/>
        </p:blipFill>
        <p:spPr bwMode="auto">
          <a:xfrm>
            <a:off x="7697505" y="3216265"/>
            <a:ext cx="1037705" cy="6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n relacionada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8"/>
          <a:stretch/>
        </p:blipFill>
        <p:spPr bwMode="auto">
          <a:xfrm>
            <a:off x="7697504" y="3840479"/>
            <a:ext cx="1037705" cy="4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16531">
            <a:off x="8167227" y="3817825"/>
            <a:ext cx="667352" cy="656136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031596" y="2687624"/>
            <a:ext cx="125088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Personal data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request</a:t>
            </a:r>
            <a:endParaRPr lang="es-ES" sz="12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62466" name="Picture 2" descr="4ccadd13-6e64-49d7-b33c-e4db5c646626@eurprd0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/>
          <a:stretch/>
        </p:blipFill>
        <p:spPr bwMode="auto">
          <a:xfrm>
            <a:off x="4660543" y="1641231"/>
            <a:ext cx="2426390" cy="41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4c997822-74f2-44ef-8780-43a655462ce3@eurprd0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5" b="49221"/>
          <a:stretch/>
        </p:blipFill>
        <p:spPr bwMode="auto">
          <a:xfrm>
            <a:off x="4660542" y="5563030"/>
            <a:ext cx="2419320" cy="67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4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pic>
        <p:nvPicPr>
          <p:cNvPr id="36" name="Picture 3" descr="4c997822-74f2-44ef-8780-43a655462ce3@eurprd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"/>
          <a:stretch/>
        </p:blipFill>
        <p:spPr bwMode="auto">
          <a:xfrm>
            <a:off x="4685105" y="1611933"/>
            <a:ext cx="2419320" cy="418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pic>
        <p:nvPicPr>
          <p:cNvPr id="10" name="Picture 2" descr="Imagen relacionada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3"/>
          <a:stretch/>
        </p:blipFill>
        <p:spPr bwMode="auto">
          <a:xfrm>
            <a:off x="7697505" y="3216265"/>
            <a:ext cx="1037705" cy="6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031596" y="2687624"/>
            <a:ext cx="125088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Personal data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request</a:t>
            </a:r>
            <a:endParaRPr lang="es-ES" sz="12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689910" y="352471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46" name="Picture 3" descr="4c997822-74f2-44ef-8780-43a655462ce3@eurprd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6" b="-1"/>
          <a:stretch/>
        </p:blipFill>
        <p:spPr bwMode="auto">
          <a:xfrm>
            <a:off x="4699853" y="5254836"/>
            <a:ext cx="2394757" cy="5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16531">
            <a:off x="6912757" y="5332657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8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845087"/>
            <a:ext cx="12192000" cy="601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693109" y="1404882"/>
            <a:ext cx="2386753" cy="502872"/>
            <a:chOff x="4693109" y="1404882"/>
            <a:chExt cx="2386753" cy="5028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97620"/>
            <a:stretch/>
          </p:blipFill>
          <p:spPr>
            <a:xfrm>
              <a:off x="4693109" y="1404882"/>
              <a:ext cx="2386753" cy="114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b="91689"/>
            <a:stretch/>
          </p:blipFill>
          <p:spPr>
            <a:xfrm>
              <a:off x="4693109" y="1509025"/>
              <a:ext cx="2386753" cy="398729"/>
            </a:xfrm>
            <a:prstGeom prst="rect">
              <a:avLst/>
            </a:prstGeom>
          </p:spPr>
        </p:pic>
      </p:grp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1331611" y="137345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331611" y="3196115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331611" y="501877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31597" y="1367553"/>
            <a:ext cx="125088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31597" y="2281295"/>
            <a:ext cx="125088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31596" y="3126797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89910" y="4054187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89910" y="4967929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19733" y="5853436"/>
            <a:ext cx="116275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20" name="Oval 19"/>
          <p:cNvSpPr/>
          <p:nvPr/>
        </p:nvSpPr>
        <p:spPr>
          <a:xfrm>
            <a:off x="11331611" y="2284786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331611" y="4107444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2501" y="391863"/>
            <a:ext cx="212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ANNEX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pic>
        <p:nvPicPr>
          <p:cNvPr id="24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43" y="2960368"/>
            <a:ext cx="565187" cy="5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210352" y="3063054"/>
            <a:ext cx="30813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 page once ALL the guests are checked-in.</a:t>
            </a:r>
          </a:p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869859" y="2547707"/>
            <a:ext cx="10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"/>
          <a:stretch/>
        </p:blipFill>
        <p:spPr>
          <a:xfrm>
            <a:off x="4696582" y="1623221"/>
            <a:ext cx="2418346" cy="4188949"/>
          </a:xfrm>
          <a:prstGeom prst="rect">
            <a:avLst/>
          </a:prstGeom>
        </p:spPr>
      </p:pic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83992" flipH="1">
            <a:off x="6849137" y="2453917"/>
            <a:ext cx="667352" cy="656136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5190761" y="2240483"/>
            <a:ext cx="54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00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9327" y="1849104"/>
            <a:ext cx="26230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Once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ALL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the guests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have completed the OCI process, they will receive this confirmation email.</a:t>
            </a:r>
          </a:p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76012" y="3524719"/>
            <a:ext cx="190647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Choose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your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(OPTIONAL)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89910" y="4317746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76012" y="5897504"/>
            <a:ext cx="190647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Confirmation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email -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Process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COMPLETED!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5471650" y="2743200"/>
            <a:ext cx="972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527890" y="1859530"/>
            <a:ext cx="664023" cy="461212"/>
            <a:chOff x="914002" y="1571885"/>
            <a:chExt cx="1040454" cy="722671"/>
          </a:xfrm>
        </p:grpSpPr>
        <p:sp>
          <p:nvSpPr>
            <p:cNvPr id="41" name="Rounded Rectangle 40"/>
            <p:cNvSpPr/>
            <p:nvPr/>
          </p:nvSpPr>
          <p:spPr>
            <a:xfrm>
              <a:off x="914002" y="1571885"/>
              <a:ext cx="1040454" cy="722671"/>
            </a:xfrm>
            <a:prstGeom prst="roundRect">
              <a:avLst>
                <a:gd name="adj" fmla="val 9445"/>
              </a:avLst>
            </a:prstGeom>
            <a:noFill/>
            <a:ln w="28575">
              <a:solidFill>
                <a:srgbClr val="008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/>
            <p:cNvSpPr/>
            <p:nvPr/>
          </p:nvSpPr>
          <p:spPr>
            <a:xfrm flipV="1">
              <a:off x="988653" y="1575984"/>
              <a:ext cx="891151" cy="362430"/>
            </a:xfrm>
            <a:prstGeom prst="triangle">
              <a:avLst/>
            </a:prstGeom>
            <a:noFill/>
            <a:ln w="28575">
              <a:solidFill>
                <a:srgbClr val="0086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30769" y="3894051"/>
            <a:ext cx="1289539" cy="959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34596"/>
              </p:ext>
            </p:extLst>
          </p:nvPr>
        </p:nvGraphicFramePr>
        <p:xfrm>
          <a:off x="4785200" y="2263929"/>
          <a:ext cx="2224277" cy="1489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4277">
                  <a:extLst>
                    <a:ext uri="{9D8B030D-6E8A-4147-A177-3AD203B41FA5}">
                      <a16:colId xmlns:a16="http://schemas.microsoft.com/office/drawing/2014/main" val="2506591142"/>
                    </a:ext>
                  </a:extLst>
                </a:gridCol>
              </a:tblGrid>
              <a:tr h="7624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Dear </a:t>
                      </a:r>
                      <a:r>
                        <a:rPr lang="en-US" sz="600" b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Mr</a:t>
                      </a: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/Ms. Carmen Durban Reyes</a:t>
                      </a:r>
                      <a:b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</a:b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/>
                      </a:r>
                      <a:b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</a:b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The Online Check-in process for your room 203 has been successfully completed. Everything will be ready for you when you arrive at the hotel. Here is your reservation nº: </a:t>
                      </a:r>
                      <a:r>
                        <a:rPr lang="en-US" sz="600" b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0055839972</a:t>
                      </a: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; </a:t>
                      </a:r>
                      <a:endParaRPr lang="en-US" sz="8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0" marR="0" marT="190500" marB="9525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50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6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Book" pitchFamily="50" charset="0"/>
                          <a:cs typeface="Gotham Book" pitchFamily="50" charset="0"/>
                        </a:rPr>
                        <a:t>When arriving at the hotel, as a user of our online check-in service, please go straight to the front desk to enjoy a faster and easier check-in. </a:t>
                      </a:r>
                      <a:endParaRPr lang="en-US" sz="800" b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Gotham Book" pitchFamily="50" charset="0"/>
                        <a:ea typeface="Calibri" panose="020F0502020204030204" pitchFamily="34" charset="0"/>
                        <a:cs typeface="Gotham Book" pitchFamily="50" charset="0"/>
                      </a:endParaRPr>
                    </a:p>
                  </a:txBody>
                  <a:tcPr marL="0" marR="0" marT="190500" marB="1905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1387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1193"/>
          <a:stretch/>
        </p:blipFill>
        <p:spPr>
          <a:xfrm>
            <a:off x="4690013" y="1414186"/>
            <a:ext cx="2399275" cy="989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795" y="3719266"/>
            <a:ext cx="2291383" cy="732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3926"/>
          <a:stretch/>
        </p:blipFill>
        <p:spPr>
          <a:xfrm>
            <a:off x="4842637" y="5042498"/>
            <a:ext cx="2107848" cy="1076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40323"/>
          <a:stretch/>
        </p:blipFill>
        <p:spPr>
          <a:xfrm>
            <a:off x="4827889" y="4503409"/>
            <a:ext cx="2107848" cy="6998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27889" y="4452000"/>
            <a:ext cx="2107848" cy="16941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sultado de imagen de iphone x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29684" y="4649441"/>
            <a:ext cx="29868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/>
              <a:t>Warning text included in this page:</a:t>
            </a:r>
          </a:p>
          <a:p>
            <a:endParaRPr lang="en-US"/>
          </a:p>
          <a:p>
            <a:r>
              <a:rPr lang="en-US" i="1">
                <a:solidFill>
                  <a:srgbClr val="700000"/>
                </a:solidFill>
              </a:rPr>
              <a:t>Under exceptional circumstances the hotel may need to reassign your room allocation, trying its utmost to respect and chosen preferences.</a:t>
            </a:r>
            <a:endParaRPr lang="es-ES" i="1">
              <a:solidFill>
                <a:srgbClr val="700000"/>
              </a:solidFill>
            </a:endParaRPr>
          </a:p>
        </p:txBody>
      </p:sp>
      <p:pic>
        <p:nvPicPr>
          <p:cNvPr id="39" name="Picture 10" descr="Imagen relacionada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9" y="4693341"/>
            <a:ext cx="565187" cy="4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3862365" y="4853354"/>
            <a:ext cx="1874758" cy="996416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4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"/>
          <p:cNvSpPr txBox="1">
            <a:spLocks/>
          </p:cNvSpPr>
          <p:nvPr/>
        </p:nvSpPr>
        <p:spPr>
          <a:xfrm>
            <a:off x="1244852" y="2115668"/>
            <a:ext cx="2736000" cy="25627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5" indent="-171455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OCI GUEST JOURNEY</a:t>
            </a:r>
            <a:endParaRPr lang="en-US">
              <a:solidFill>
                <a:srgbClr val="07466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60900" y="491068"/>
            <a:ext cx="4991601" cy="325697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717C7D"/>
                </a:solidFill>
                <a:latin typeface="Times"/>
                <a:ea typeface="+mn-ea"/>
                <a:cs typeface="Time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0058401" y="2115668"/>
            <a:ext cx="1656000" cy="252495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5" indent="-171455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136068" y="2115668"/>
            <a:ext cx="5652000" cy="25627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5" indent="-171455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921526" y="3567158"/>
            <a:ext cx="10792875" cy="232115"/>
          </a:xfrm>
          <a:prstGeom prst="rect">
            <a:avLst/>
          </a:prstGeom>
          <a:solidFill>
            <a:srgbClr val="8497B0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3" name="Text Placeholder 1"/>
          <p:cNvSpPr txBox="1">
            <a:spLocks/>
          </p:cNvSpPr>
          <p:nvPr/>
        </p:nvSpPr>
        <p:spPr>
          <a:xfrm>
            <a:off x="1308380" y="2725077"/>
            <a:ext cx="1198186" cy="18273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Gotham Book" pitchFamily="50" charset="0"/>
                <a:cs typeface="Gotham Book" pitchFamily="50" charset="0"/>
              </a:rPr>
              <a:t>Guest make a reservation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2607444" y="2725077"/>
            <a:ext cx="1296000" cy="18273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n-US" sz="1000">
                <a:latin typeface="Gotham Book" pitchFamily="50" charset="0"/>
                <a:cs typeface="Gotham Book" pitchFamily="50" charset="0"/>
              </a:rPr>
              <a:t>Guest receives a pre-arrival email which gives him access to the new service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4203551" y="2725077"/>
            <a:ext cx="1296000" cy="182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5" indent="-171455" algn="ctr">
              <a:buFont typeface="Arial" panose="020B0604020202020204" pitchFamily="34" charset="0"/>
              <a:buChar char="•"/>
            </a:pPr>
            <a:r>
              <a:rPr lang="en-US" sz="1000">
                <a:latin typeface="Gotham Book" pitchFamily="50" charset="0"/>
                <a:cs typeface="Gotham Book" pitchFamily="50" charset="0"/>
              </a:rPr>
              <a:t>Guest complete his personal data</a:t>
            </a:r>
          </a:p>
          <a:p>
            <a:pPr marL="171455" indent="-171455" algn="ctr">
              <a:buFont typeface="Arial" panose="020B0604020202020204" pitchFamily="34" charset="0"/>
              <a:buChar char="•"/>
            </a:pPr>
            <a:r>
              <a:rPr lang="en-US" sz="1000">
                <a:latin typeface="Gotham Book" pitchFamily="50" charset="0"/>
                <a:cs typeface="Gotham Book" pitchFamily="50" charset="0"/>
              </a:rPr>
              <a:t>Select his preferences</a:t>
            </a: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6997193" y="2725077"/>
            <a:ext cx="1296000" cy="182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Gotham Book" pitchFamily="50" charset="0"/>
                <a:cs typeface="Gotham Book" pitchFamily="50" charset="0"/>
              </a:rPr>
              <a:t>Enters guarantee payment data</a:t>
            </a:r>
          </a:p>
        </p:txBody>
      </p:sp>
      <p:sp>
        <p:nvSpPr>
          <p:cNvPr id="17" name="Text Placeholder 1"/>
          <p:cNvSpPr txBox="1">
            <a:spLocks/>
          </p:cNvSpPr>
          <p:nvPr/>
        </p:nvSpPr>
        <p:spPr>
          <a:xfrm>
            <a:off x="8407886" y="2725077"/>
            <a:ext cx="1296000" cy="182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schemeClr val="accent6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ONLINE CHECK-IN COMPLETED</a:t>
            </a:r>
          </a:p>
          <a:p>
            <a:pPr algn="ctr"/>
            <a:endParaRPr lang="es-ES" sz="10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000"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1000" err="1">
                <a:latin typeface="Gotham Book" pitchFamily="50" charset="0"/>
                <a:cs typeface="Gotham Book" pitchFamily="50" charset="0"/>
              </a:rPr>
              <a:t>receives</a:t>
            </a:r>
            <a:r>
              <a:rPr lang="es-ES" sz="1000">
                <a:latin typeface="Gotham Book" pitchFamily="50" charset="0"/>
                <a:cs typeface="Gotham Book" pitchFamily="50" charset="0"/>
              </a:rPr>
              <a:t> a </a:t>
            </a:r>
            <a:r>
              <a:rPr lang="es-ES" sz="1000" err="1"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1000">
                <a:latin typeface="Gotham Book" pitchFamily="50" charset="0"/>
                <a:cs typeface="Gotham Book" pitchFamily="50" charset="0"/>
              </a:rPr>
              <a:t> email</a:t>
            </a:r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23" name="Picture 4" descr="Imagen relacionada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2" y="3227639"/>
            <a:ext cx="911151" cy="91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Placeholder 1"/>
          <p:cNvSpPr txBox="1">
            <a:spLocks/>
          </p:cNvSpPr>
          <p:nvPr/>
        </p:nvSpPr>
        <p:spPr>
          <a:xfrm>
            <a:off x="10132572" y="2700940"/>
            <a:ext cx="1492314" cy="18273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5" indent="-171455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  <a:p>
            <a:pPr marL="171455" indent="-171455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  <a:p>
            <a:pPr marL="95250" indent="-95250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  <a:p>
            <a:pPr marL="95250" indent="-95250" algn="ctr">
              <a:buFontTx/>
              <a:buChar char="-"/>
            </a:pPr>
            <a:r>
              <a:rPr lang="en-US" sz="1000">
                <a:latin typeface="Gotham Book" pitchFamily="50" charset="0"/>
                <a:cs typeface="Gotham Book" pitchFamily="50" charset="0"/>
              </a:rPr>
              <a:t>Goes to Priority desk (when existing)</a:t>
            </a:r>
          </a:p>
          <a:p>
            <a:pPr marL="95250" indent="-95250" algn="ctr">
              <a:buFontTx/>
              <a:buChar char="-"/>
            </a:pPr>
            <a:r>
              <a:rPr lang="es-ES" sz="1000">
                <a:latin typeface="Gotham Book" pitchFamily="50" charset="0"/>
                <a:cs typeface="Gotham Book" pitchFamily="50" charset="0"/>
              </a:rPr>
              <a:t>Shows ID</a:t>
            </a:r>
          </a:p>
          <a:p>
            <a:pPr marL="95250" indent="-95250" algn="ctr">
              <a:buFontTx/>
              <a:buChar char="-"/>
            </a:pPr>
            <a:r>
              <a:rPr lang="es-ES" sz="1000" err="1">
                <a:latin typeface="Gotham Book" pitchFamily="50" charset="0"/>
                <a:cs typeface="Gotham Book" pitchFamily="50" charset="0"/>
              </a:rPr>
              <a:t>Signs</a:t>
            </a:r>
            <a:r>
              <a:rPr lang="es-ES" sz="10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000" err="1">
                <a:latin typeface="Gotham Book" pitchFamily="50" charset="0"/>
                <a:cs typeface="Gotham Book" pitchFamily="50" charset="0"/>
              </a:rPr>
              <a:t>registration</a:t>
            </a:r>
            <a:r>
              <a:rPr lang="es-ES" sz="10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000" err="1">
                <a:latin typeface="Gotham Book" pitchFamily="50" charset="0"/>
                <a:cs typeface="Gotham Book" pitchFamily="50" charset="0"/>
              </a:rPr>
              <a:t>form</a:t>
            </a:r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61992" y="2775540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1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58021" y="2761892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2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65023" y="2761892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3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51055" y="2761892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5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328886" y="2737755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6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Text Placeholder 1"/>
          <p:cNvSpPr txBox="1">
            <a:spLocks/>
          </p:cNvSpPr>
          <p:nvPr/>
        </p:nvSpPr>
        <p:spPr>
          <a:xfrm>
            <a:off x="5611481" y="2720506"/>
            <a:ext cx="1296000" cy="182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Gotham Book" pitchFamily="50" charset="0"/>
                <a:cs typeface="Gotham Book" pitchFamily="50" charset="0"/>
              </a:rPr>
              <a:t>Guest can choose the room that suits him better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65343" y="2757321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4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4136777" y="2115668"/>
            <a:ext cx="5651291" cy="42477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ONLINE PROCESS</a:t>
            </a:r>
            <a:endParaRPr lang="en-US" sz="1400">
              <a:solidFill>
                <a:schemeClr val="accent5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181519" y="2235410"/>
            <a:ext cx="1468926" cy="31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ARRIVAL</a:t>
            </a:r>
          </a:p>
        </p:txBody>
      </p:sp>
      <p:sp>
        <p:nvSpPr>
          <p:cNvPr id="28" name="Text Placeholder 1">
            <a:hlinkClick r:id="rId3" action="ppaction://hlinksldjump"/>
          </p:cNvPr>
          <p:cNvSpPr txBox="1">
            <a:spLocks/>
          </p:cNvSpPr>
          <p:nvPr/>
        </p:nvSpPr>
        <p:spPr>
          <a:xfrm>
            <a:off x="6231684" y="4918365"/>
            <a:ext cx="1460767" cy="6647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GO TO ONLINE PROCESS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Text Placeholder 1">
            <a:hlinkClick r:id="rId4" action="ppaction://hlinksldjump"/>
          </p:cNvPr>
          <p:cNvSpPr txBox="1">
            <a:spLocks/>
          </p:cNvSpPr>
          <p:nvPr/>
        </p:nvSpPr>
        <p:spPr>
          <a:xfrm>
            <a:off x="10189678" y="4918364"/>
            <a:ext cx="1460767" cy="6647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/>
          <a:lstStyle>
            <a:defPPr>
              <a:defRPr lang="es-ES"/>
            </a:defPPr>
            <a:lvl1pPr indent="0" algn="ctr" defTabSz="342900">
              <a:spcBef>
                <a:spcPct val="20000"/>
              </a:spcBef>
              <a:buFontTx/>
              <a:buNone/>
              <a:defRPr sz="1200" b="0" i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  <a:lvl2pPr marL="342900" indent="0" defTabSz="342900">
              <a:spcBef>
                <a:spcPct val="20000"/>
              </a:spcBef>
              <a:buFontTx/>
              <a:buNone/>
              <a:defRPr sz="1050">
                <a:latin typeface="Verdana"/>
              </a:defRPr>
            </a:lvl2pPr>
            <a:lvl3pPr marL="685800" indent="0" defTabSz="342900">
              <a:spcBef>
                <a:spcPct val="20000"/>
              </a:spcBef>
              <a:buFontTx/>
              <a:buNone/>
              <a:defRPr sz="1050" b="1" i="0">
                <a:solidFill>
                  <a:srgbClr val="0076A8"/>
                </a:solidFill>
                <a:latin typeface="Verdana"/>
              </a:defRPr>
            </a:lvl3pPr>
            <a:lvl4pPr marL="1028700" indent="0" defTabSz="342900">
              <a:spcBef>
                <a:spcPct val="20000"/>
              </a:spcBef>
              <a:buFontTx/>
              <a:buNone/>
              <a:defRPr sz="1050" b="1" i="0">
                <a:latin typeface="Verdana"/>
              </a:defRPr>
            </a:lvl4pPr>
            <a:lvl5pPr marL="1371600" indent="0" defTabSz="342900">
              <a:spcBef>
                <a:spcPct val="20000"/>
              </a:spcBef>
              <a:buFontTx/>
              <a:buNone/>
              <a:defRPr sz="1050" b="1" i="0">
                <a:latin typeface="Verdan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r>
              <a:rPr lang="es-ES"/>
              <a:t>GO TO FRONT OFFICE GUIDE</a:t>
            </a:r>
            <a:endParaRPr lang="en-US"/>
          </a:p>
        </p:txBody>
      </p:sp>
      <p:sp>
        <p:nvSpPr>
          <p:cNvPr id="38" name="Text Placeholder 1"/>
          <p:cNvSpPr txBox="1">
            <a:spLocks/>
          </p:cNvSpPr>
          <p:nvPr/>
        </p:nvSpPr>
        <p:spPr>
          <a:xfrm>
            <a:off x="1244852" y="2115668"/>
            <a:ext cx="2832994" cy="42477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RESERVATION</a:t>
            </a:r>
            <a:endParaRPr lang="en-US" sz="1400">
              <a:solidFill>
                <a:schemeClr val="bg1"/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1804" y="2799740"/>
            <a:ext cx="927149" cy="311510"/>
          </a:xfrm>
          <a:prstGeom prst="rect">
            <a:avLst/>
          </a:prstGeom>
          <a:ln>
            <a:noFill/>
          </a:ln>
        </p:spPr>
        <p:txBody>
          <a:bodyPr vert="horz" anchor="ctr"/>
          <a:lstStyle/>
          <a:p>
            <a:pPr defTabSz="342900">
              <a:spcBef>
                <a:spcPct val="20000"/>
              </a:spcBef>
            </a:pP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48 h before arrival </a:t>
            </a:r>
          </a:p>
        </p:txBody>
      </p:sp>
      <p:sp>
        <p:nvSpPr>
          <p:cNvPr id="24" name="Text Placeholder 1"/>
          <p:cNvSpPr txBox="1">
            <a:spLocks/>
          </p:cNvSpPr>
          <p:nvPr/>
        </p:nvSpPr>
        <p:spPr>
          <a:xfrm>
            <a:off x="10514383" y="2799740"/>
            <a:ext cx="1110503" cy="342842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Hotel – as of 15:00 p.m. the day of arrival</a:t>
            </a:r>
          </a:p>
        </p:txBody>
      </p:sp>
    </p:spTree>
    <p:extLst>
      <p:ext uri="{BB962C8B-B14F-4D97-AF65-F5344CB8AC3E}">
        <p14:creationId xmlns:p14="http://schemas.microsoft.com/office/powerpoint/2010/main" val="21973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3"/>
          <p:cNvSpPr txBox="1">
            <a:spLocks/>
          </p:cNvSpPr>
          <p:nvPr/>
        </p:nvSpPr>
        <p:spPr>
          <a:xfrm>
            <a:off x="560900" y="491068"/>
            <a:ext cx="4991601" cy="325697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717C7D"/>
                </a:solidFill>
                <a:latin typeface="Times"/>
                <a:ea typeface="+mn-ea"/>
                <a:cs typeface="Time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002060"/>
                </a:solidFill>
                <a:latin typeface="Gotham Book" pitchFamily="50" charset="0"/>
                <a:cs typeface="Gotham Book" pitchFamily="50" charset="0"/>
              </a:rPr>
              <a:t>NEW SERVICE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452" r="9651" b="-452"/>
          <a:stretch/>
        </p:blipFill>
        <p:spPr>
          <a:xfrm>
            <a:off x="4940489" y="816765"/>
            <a:ext cx="7251511" cy="6041235"/>
          </a:xfrm>
          <a:prstGeom prst="rect">
            <a:avLst/>
          </a:prstGeom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560898" y="1765047"/>
            <a:ext cx="3997453" cy="4199025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400" b="1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l"/>
            <a:endParaRPr lang="es-ES" sz="1400" b="1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4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l"/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Online Check-in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is a new NH online service that will allow our guests to anticipate most part of the check-in process by entering their personal data for the registration form, guaranteeing their payment method and even choosing their room directly from the hotel floorplan! </a:t>
            </a:r>
          </a:p>
          <a:p>
            <a:pPr algn="l"/>
            <a:endParaRPr lang="en-US" sz="14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l"/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By using this new function guests will be able to manage their time as they prefer.</a:t>
            </a:r>
            <a:endParaRPr lang="es-ES" sz="14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837282"/>
            <a:ext cx="12192000" cy="6020718"/>
          </a:xfrm>
        </p:spPr>
        <p:txBody>
          <a:bodyPr vert="horz" anchor="ctr"/>
          <a:lstStyle/>
          <a:p>
            <a:pPr marL="514363" indent="-514363" algn="ctr">
              <a:buFont typeface="+mj-lt"/>
              <a:buAutoNum type="arabicPeriod" startAt="4"/>
            </a:pPr>
            <a:r>
              <a:rPr lang="es-ES" sz="320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FRONT OFFICE GUIDE</a:t>
            </a:r>
            <a:endParaRPr lang="es-ES" sz="1200">
              <a:solidFill>
                <a:srgbClr val="07466D"/>
              </a:solidFill>
              <a:latin typeface="Gotham Medium" pitchFamily="50" charset="0"/>
              <a:cs typeface="Gotham Medium" pitchFamily="50" charset="0"/>
            </a:endParaRPr>
          </a:p>
          <a:p>
            <a:endParaRPr lang="es-ES" sz="1200">
              <a:latin typeface="Gotham Book" pitchFamily="50" charset="0"/>
              <a:cs typeface="Gotham Book" pitchFamily="50" charset="0"/>
            </a:endParaRPr>
          </a:p>
          <a:p>
            <a:endParaRPr lang="es-ES" sz="120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3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DAILY WORKFLOW</a:t>
            </a:r>
            <a:endParaRPr lang="en-US">
              <a:solidFill>
                <a:srgbClr val="07466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60900" y="491068"/>
            <a:ext cx="4991601" cy="325697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717C7D"/>
                </a:solidFill>
                <a:latin typeface="Times"/>
                <a:ea typeface="+mn-ea"/>
                <a:cs typeface="Time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563282" y="2505054"/>
            <a:ext cx="8730843" cy="37152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t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100">
              <a:latin typeface="Gotham Book" pitchFamily="50" charset="0"/>
              <a:cs typeface="Gotham Book" pitchFamily="50" charset="0"/>
            </a:endParaRPr>
          </a:p>
          <a:p>
            <a:pPr algn="l"/>
            <a:r>
              <a:rPr lang="en-US" sz="1100">
                <a:latin typeface="Gotham Book" pitchFamily="50" charset="0"/>
                <a:cs typeface="Gotham Book" pitchFamily="50" charset="0"/>
              </a:rPr>
              <a:t>Remember that from now on, </a:t>
            </a:r>
            <a:r>
              <a:rPr lang="en-US" sz="1100" b="1">
                <a:solidFill>
                  <a:schemeClr val="tx2"/>
                </a:solidFill>
                <a:latin typeface="Gotham Book" pitchFamily="50" charset="0"/>
                <a:cs typeface="Gotham Book" pitchFamily="50" charset="0"/>
              </a:rPr>
              <a:t>all guest that use the Online Check-in </a:t>
            </a:r>
            <a:r>
              <a:rPr lang="en-US" sz="1100">
                <a:latin typeface="Gotham Book" pitchFamily="50" charset="0"/>
                <a:cs typeface="Gotham Book" pitchFamily="50" charset="0"/>
              </a:rPr>
              <a:t>service, will have direct </a:t>
            </a:r>
            <a:r>
              <a:rPr lang="en-US" sz="1100" b="1">
                <a:solidFill>
                  <a:schemeClr val="tx2"/>
                </a:solidFill>
                <a:latin typeface="Gotham Book" pitchFamily="50" charset="0"/>
                <a:cs typeface="Gotham Book" pitchFamily="50" charset="0"/>
              </a:rPr>
              <a:t>access to your room inventory  two days before their arrival</a:t>
            </a:r>
            <a:r>
              <a:rPr lang="en-US" sz="1100">
                <a:latin typeface="Gotham Book" pitchFamily="50" charset="0"/>
                <a:cs typeface="Gotham Book" pitchFamily="50" charset="0"/>
              </a:rPr>
              <a:t>. (</a:t>
            </a:r>
            <a:r>
              <a:rPr lang="en-US" sz="1100" err="1">
                <a:latin typeface="Gotham Book" pitchFamily="50" charset="0"/>
                <a:cs typeface="Gotham Book" pitchFamily="50" charset="0"/>
              </a:rPr>
              <a:t>aprox</a:t>
            </a:r>
            <a:r>
              <a:rPr lang="en-US" sz="1100">
                <a:latin typeface="Gotham Book" pitchFamily="50" charset="0"/>
                <a:cs typeface="Gotham Book" pitchFamily="50" charset="0"/>
              </a:rPr>
              <a:t> 10 am two days before arrival) so before this time, </a:t>
            </a:r>
            <a:r>
              <a:rPr lang="en-US" sz="1100" i="1">
                <a:latin typeface="Gotham Medium" pitchFamily="50" charset="0"/>
                <a:cs typeface="Gotham Medium" pitchFamily="50" charset="0"/>
              </a:rPr>
              <a:t>it is important to: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100">
              <a:latin typeface="Gotham Book" pitchFamily="50" charset="0"/>
              <a:cs typeface="Gotham Book" pitchFamily="50" charset="0"/>
            </a:endParaRP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Make your room  pre-assignment process </a:t>
            </a:r>
            <a:r>
              <a:rPr lang="en-U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before that time frame, to make sure you will be able to allocate your VIPs, regular guest, groups , crews, </a:t>
            </a:r>
            <a:r>
              <a:rPr lang="en-U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etc</a:t>
            </a:r>
            <a:r>
              <a:rPr lang="en-U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in the best possible area/room.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endParaRPr lang="en-US" sz="1100">
              <a:solidFill>
                <a:srgbClr val="717C7D"/>
              </a:solidFill>
              <a:latin typeface="Gotham Book" pitchFamily="50" charset="0"/>
              <a:cs typeface="Gotham Book" pitchFamily="50" charset="0"/>
            </a:endParaRP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On top of making your pre assignments on-time, for some specific periods , you will be able to: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endParaRPr lang="en-US" sz="1100">
              <a:solidFill>
                <a:srgbClr val="717C7D"/>
              </a:solidFill>
              <a:latin typeface="Gotham Book" pitchFamily="50" charset="0"/>
              <a:cs typeface="Gotham Book" pitchFamily="50" charset="0"/>
            </a:endParaRP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Block rooms</a:t>
            </a:r>
            <a:r>
              <a:rPr lang="en-US" sz="1100">
                <a:solidFill>
                  <a:srgbClr val="003A70"/>
                </a:solidFill>
                <a:latin typeface="Gotham Medium" pitchFamily="50" charset="0"/>
                <a:cs typeface="Gotham Medium" pitchFamily="50" charset="0"/>
              </a:rPr>
              <a:t>: </a:t>
            </a:r>
            <a:r>
              <a:rPr lang="en-US" sz="1100" b="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Any room blocked will not be visible for guest during the on-line process. Remember this room status impacts on availability and should be only used when the room / floor / Secondary </a:t>
            </a:r>
            <a:r>
              <a:rPr lang="en-US" sz="1100" b="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Bulilding</a:t>
            </a:r>
            <a:r>
              <a:rPr lang="en-US" sz="1100" b="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does not want to be occupied.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endParaRPr lang="en-US" sz="1100" b="0">
              <a:solidFill>
                <a:srgbClr val="717C7D"/>
              </a:solidFill>
              <a:latin typeface="Gotham Book" pitchFamily="50" charset="0"/>
              <a:cs typeface="Gotham Book" pitchFamily="50" charset="0"/>
            </a:endParaRP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Place room in Out of Service status: </a:t>
            </a:r>
            <a:r>
              <a:rPr lang="en-US" sz="1100" b="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Out of service status rooms also will not be visible for our guest and this status does not impact availability.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endParaRPr lang="es-ES" sz="1100">
              <a:solidFill>
                <a:srgbClr val="717C7D"/>
              </a:solidFill>
              <a:latin typeface="Gotham Book" pitchFamily="50" charset="0"/>
              <a:cs typeface="Gotham Book" pitchFamily="50" charset="0"/>
            </a:endParaRP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Make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sure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that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rest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of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heads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of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department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involved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(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Housekeeping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,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Maintenance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,…) are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informed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so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they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can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act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accordingly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or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make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any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changes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if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neccesary</a:t>
            </a:r>
            <a:r>
              <a:rPr lang="es-ES" sz="110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rPr>
              <a:t>.</a:t>
            </a:r>
          </a:p>
          <a:p>
            <a:pPr lvl="2"/>
            <a:endParaRPr lang="en-US" sz="1100">
              <a:solidFill>
                <a:srgbClr val="717C7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560899" y="1553455"/>
            <a:ext cx="2844000" cy="750842"/>
          </a:xfrm>
          <a:prstGeom prst="rect">
            <a:avLst/>
          </a:prstGeom>
          <a:solidFill>
            <a:srgbClr val="003A70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PRE-ASIGNED ROOMS</a:t>
            </a:r>
            <a:endParaRPr lang="en-US" sz="14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349" y="1188674"/>
            <a:ext cx="1390691" cy="2572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349" y="3902166"/>
            <a:ext cx="1393657" cy="25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DAILY WORKFLOW</a:t>
            </a:r>
            <a:endParaRPr lang="en-US">
              <a:solidFill>
                <a:srgbClr val="07466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60900" y="491068"/>
            <a:ext cx="4991601" cy="325697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717C7D"/>
                </a:solidFill>
                <a:latin typeface="Times"/>
                <a:ea typeface="+mn-ea"/>
                <a:cs typeface="Time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563282" y="2505054"/>
            <a:ext cx="11037543" cy="38723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t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latin typeface="Gotham Book" pitchFamily="50" charset="0"/>
              <a:cs typeface="Gotham Book" pitchFamily="50" charset="0"/>
            </a:endParaRPr>
          </a:p>
          <a:p>
            <a:pPr algn="l"/>
            <a:r>
              <a:rPr lang="en-US" sz="1100">
                <a:latin typeface="Gotham Book" pitchFamily="50" charset="0"/>
                <a:cs typeface="Gotham Book" pitchFamily="50" charset="0"/>
              </a:rPr>
              <a:t>Make sure before 15:00 p.m. front desk agents have prepared all the materials needed for the check-ins:</a:t>
            </a:r>
          </a:p>
          <a:p>
            <a:pPr algn="l"/>
            <a:endParaRPr lang="en-US" sz="1100">
              <a:latin typeface="Gotham Book" pitchFamily="50" charset="0"/>
              <a:cs typeface="Gotham Book" pitchFamily="50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100">
                <a:latin typeface="Gotham Book" pitchFamily="50" charset="0"/>
                <a:cs typeface="Gotham Book" pitchFamily="50" charset="0"/>
              </a:rPr>
              <a:t>Access to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Online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Check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-in guest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list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(</a:t>
            </a:r>
            <a:r>
              <a:rPr lang="es-ES" sz="1100" i="1" err="1">
                <a:solidFill>
                  <a:srgbClr val="700000"/>
                </a:solidFill>
                <a:latin typeface="Gotham Book" pitchFamily="50" charset="0"/>
                <a:cs typeface="Gotham Book" pitchFamily="50" charset="0"/>
              </a:rPr>
              <a:t>Remember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: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it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is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posible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that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only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part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of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guests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of a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have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completed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OCI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, in this case: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you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have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to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register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rest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of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guests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).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100" err="1">
                <a:latin typeface="Gotham Book" pitchFamily="50" charset="0"/>
                <a:cs typeface="Gotham Book" pitchFamily="50" charset="0"/>
              </a:rPr>
              <a:t>Verify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there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are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not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indicences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with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any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preasigned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,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reservations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with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late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check-out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,…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100">
              <a:latin typeface="Gotham Book" pitchFamily="50" charset="0"/>
              <a:cs typeface="Gotham Book" pitchFamily="50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Pre-print:</a:t>
            </a:r>
            <a:r>
              <a:rPr lang="en-U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Registration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form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+ 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Check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-in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Triptych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+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Police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Factsheet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(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if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applies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). (</a:t>
            </a:r>
            <a:r>
              <a:rPr lang="es-ES" sz="1100" i="1" err="1">
                <a:solidFill>
                  <a:srgbClr val="700000"/>
                </a:solidFill>
                <a:latin typeface="Gotham Book" pitchFamily="50" charset="0"/>
                <a:cs typeface="Gotham Book" pitchFamily="50" charset="0"/>
              </a:rPr>
              <a:t>Remember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: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due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to GDPR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legislation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you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should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keep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all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pre-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printed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files in a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safe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&amp;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out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of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sight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place).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Configurate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key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.</a:t>
            </a:r>
          </a:p>
          <a:p>
            <a:pPr algn="l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l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l"/>
            <a:endParaRPr lang="en-US" sz="1100">
              <a:latin typeface="Gotham Book" pitchFamily="50" charset="0"/>
              <a:cs typeface="Gotham Book" pitchFamily="50" charset="0"/>
            </a:endParaRPr>
          </a:p>
          <a:p>
            <a:pPr algn="l"/>
            <a:r>
              <a:rPr lang="es-ES" sz="110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PROCESS RECOMMENDATION:</a:t>
            </a:r>
          </a:p>
          <a:p>
            <a:pPr algn="l"/>
            <a:endParaRPr lang="es-ES" sz="1100">
              <a:solidFill>
                <a:schemeClr val="tx1"/>
              </a:solidFill>
              <a:latin typeface="Gotham Book" pitchFamily="50" charset="0"/>
              <a:cs typeface="Gotham Book" pitchFamily="50" charset="0"/>
            </a:endParaRPr>
          </a:p>
          <a:p>
            <a:pPr algn="l"/>
            <a:r>
              <a:rPr lang="es-ES" sz="1100" err="1">
                <a:latin typeface="Gotham Book" pitchFamily="50" charset="0"/>
                <a:cs typeface="Gotham Book" pitchFamily="50" charset="0"/>
              </a:rPr>
              <a:t>Responsible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of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night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audit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can do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list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of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online c-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ins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that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have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chosen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their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room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so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far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and pre-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print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forms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needed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.</a:t>
            </a:r>
          </a:p>
          <a:p>
            <a:pPr algn="l"/>
            <a:r>
              <a:rPr lang="es-ES" sz="1100" err="1">
                <a:latin typeface="Gotham Book" pitchFamily="50" charset="0"/>
                <a:cs typeface="Gotham Book" pitchFamily="50" charset="0"/>
              </a:rPr>
              <a:t>Responsible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of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next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turn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(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between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12:00 and 15:00 a.m.) can complete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so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everything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is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ready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for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guests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.</a:t>
            </a:r>
          </a:p>
          <a:p>
            <a:pPr marL="171455" indent="-171455" algn="l">
              <a:buFontTx/>
              <a:buChar char="-"/>
            </a:pPr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560899" y="1553455"/>
            <a:ext cx="2844000" cy="750842"/>
          </a:xfrm>
          <a:prstGeom prst="rect">
            <a:avLst/>
          </a:prstGeom>
          <a:solidFill>
            <a:srgbClr val="003A70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DAILY PAPERWORK</a:t>
            </a:r>
            <a:endParaRPr lang="en-US" sz="14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DAILY WORKFLOW</a:t>
            </a:r>
            <a:endParaRPr lang="en-US">
              <a:solidFill>
                <a:srgbClr val="07466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60900" y="491068"/>
            <a:ext cx="4991601" cy="325697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717C7D"/>
                </a:solidFill>
                <a:latin typeface="Times"/>
                <a:ea typeface="+mn-ea"/>
                <a:cs typeface="Time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560899" y="1553455"/>
            <a:ext cx="2844000" cy="750842"/>
          </a:xfrm>
          <a:prstGeom prst="rect">
            <a:avLst/>
          </a:prstGeom>
          <a:solidFill>
            <a:srgbClr val="003A70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PRIORITY DESK</a:t>
            </a:r>
            <a:endParaRPr lang="en-US" sz="14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63283" y="2505054"/>
            <a:ext cx="8327329" cy="40169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t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s-ES" sz="1100">
              <a:solidFill>
                <a:schemeClr val="accent5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  <a:p>
            <a:pPr>
              <a:spcBef>
                <a:spcPts val="600"/>
              </a:spcBef>
            </a:pP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What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It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is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an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exclusive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counter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where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a more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efficient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service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is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offered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speeding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up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check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-in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at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reception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when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guests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arrive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at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hotel. </a:t>
            </a:r>
          </a:p>
          <a:p>
            <a:pPr>
              <a:spcBef>
                <a:spcPts val="600"/>
              </a:spcBef>
            </a:pP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This Priority line will occupy one of the current reception positions that will be indicated with two elements: </a:t>
            </a:r>
          </a:p>
          <a:p>
            <a:pPr>
              <a:spcBef>
                <a:spcPts val="600"/>
              </a:spcBef>
            </a:pPr>
            <a:r>
              <a:rPr lang="es-ES" sz="1100" i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            Light </a:t>
            </a:r>
            <a:r>
              <a:rPr lang="es-ES" sz="1100" i="1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projection</a:t>
            </a:r>
            <a:r>
              <a:rPr lang="es-ES" sz="1100" i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 + Digital </a:t>
            </a:r>
            <a:r>
              <a:rPr lang="es-ES" sz="1100" i="1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frame</a:t>
            </a:r>
            <a:endParaRPr lang="en-US" sz="1100" i="1">
              <a:solidFill>
                <a:schemeClr val="tx1">
                  <a:lumMod val="65000"/>
                  <a:lumOff val="35000"/>
                </a:schemeClr>
              </a:solidFill>
              <a:latin typeface="Gotham Medium" pitchFamily="50" charset="0"/>
              <a:cs typeface="Gotham Medium" pitchFamily="50" charset="0"/>
            </a:endParaRPr>
          </a:p>
          <a:p>
            <a:pPr>
              <a:spcBef>
                <a:spcPts val="600"/>
              </a:spcBef>
            </a:pPr>
            <a:endParaRPr lang="es-ES" sz="1200">
              <a:latin typeface="Gotham Book" pitchFamily="50" charset="0"/>
              <a:cs typeface="Gotham Book" pitchFamily="50" charset="0"/>
            </a:endParaRPr>
          </a:p>
          <a:p>
            <a:pPr>
              <a:spcBef>
                <a:spcPts val="600"/>
              </a:spcBef>
            </a:pP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For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whom</a:t>
            </a:r>
            <a:r>
              <a:rPr lang="es-E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This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special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service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be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available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to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guests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who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have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used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Online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Check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-in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service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and to 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Gold &amp;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Platinum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Rewards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members</a:t>
            </a:r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.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latin typeface="Gotham Medium" pitchFamily="50" charset="0"/>
              <a:cs typeface="Gotham Medium" pitchFamily="50" charset="0"/>
            </a:endParaRPr>
          </a:p>
          <a:p>
            <a:pPr marL="0" lvl="1">
              <a:spcBef>
                <a:spcPts val="600"/>
              </a:spcBef>
            </a:pPr>
            <a:endParaRPr lang="es-ES" sz="1100">
              <a:solidFill>
                <a:schemeClr val="accent5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  <a:p>
            <a:pPr marL="0" lvl="1">
              <a:spcBef>
                <a:spcPts val="600"/>
              </a:spcBef>
            </a:pPr>
            <a:r>
              <a:rPr lang="es-ES" sz="1100" err="1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Requirements</a:t>
            </a:r>
            <a:endParaRPr lang="es-ES" sz="11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  <a:cs typeface="Gotham Book" pitchFamily="50" charset="0"/>
              </a:rPr>
              <a:t>Hotel must have a minimum of 2 front desk officers on duty, at least from 13,30h to 23,00h.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1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If a hotel reduces the number of receptionists (e.g. during summertime) or it is not the normal check-in time of the day (e.g. during the early mornings), the priority desk can be switched off temporarily. </a:t>
            </a:r>
          </a:p>
          <a:p>
            <a:pPr algn="l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569" b="5827"/>
          <a:stretch/>
        </p:blipFill>
        <p:spPr>
          <a:xfrm>
            <a:off x="9177051" y="2503793"/>
            <a:ext cx="2489054" cy="4018193"/>
          </a:xfrm>
          <a:prstGeom prst="rect">
            <a:avLst/>
          </a:prstGeom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3930997" y="1553455"/>
            <a:ext cx="2789292" cy="7508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100" err="1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Product</a:t>
            </a:r>
            <a:r>
              <a:rPr lang="es-ES" sz="1100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adquisition</a:t>
            </a:r>
            <a:r>
              <a:rPr lang="es-ES" sz="1100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 &amp; </a:t>
            </a:r>
          </a:p>
          <a:p>
            <a:pPr algn="l"/>
            <a:r>
              <a:rPr lang="es-ES" sz="1100" err="1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installation</a:t>
            </a:r>
            <a:r>
              <a:rPr lang="es-ES" sz="1100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guidelines</a:t>
            </a:r>
            <a:endParaRPr lang="en-US" sz="1100">
              <a:solidFill>
                <a:srgbClr val="07466D"/>
              </a:solidFill>
              <a:latin typeface="Gotham Book" pitchFamily="50" charset="0"/>
              <a:cs typeface="Gotham Book" pitchFamily="50" charset="0"/>
            </a:endParaRPr>
          </a:p>
        </p:txBody>
      </p:sp>
      <p:cxnSp>
        <p:nvCxnSpPr>
          <p:cNvPr id="6" name="Straight Connector 5"/>
          <p:cNvCxnSpPr>
            <a:stCxn id="18" idx="3"/>
            <a:endCxn id="10" idx="1"/>
          </p:cNvCxnSpPr>
          <p:nvPr/>
        </p:nvCxnSpPr>
        <p:spPr>
          <a:xfrm>
            <a:off x="3404899" y="1928876"/>
            <a:ext cx="526098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291002"/>
              </p:ext>
            </p:extLst>
          </p:nvPr>
        </p:nvGraphicFramePr>
        <p:xfrm>
          <a:off x="5709138" y="163252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name="Presentation" showAsIcon="1" r:id="rId5" imgW="914400" imgH="771480" progId="PowerPoint.Show.12">
                  <p:embed/>
                </p:oleObj>
              </mc:Choice>
              <mc:Fallback>
                <p:oleObj name="Presentation" showAsIcon="1" r:id="rId5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09138" y="163252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6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837282"/>
            <a:ext cx="12192000" cy="6020718"/>
          </a:xfrm>
        </p:spPr>
        <p:txBody>
          <a:bodyPr vert="horz" anchor="ctr"/>
          <a:lstStyle/>
          <a:p>
            <a:pPr marL="514363" indent="-514363" algn="ctr">
              <a:buFont typeface="+mj-lt"/>
              <a:buAutoNum type="arabicPeriod" startAt="5"/>
            </a:pPr>
            <a:r>
              <a:rPr lang="es-ES" sz="320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TMS GUIDES</a:t>
            </a:r>
            <a:endParaRPr lang="es-ES" sz="1200">
              <a:solidFill>
                <a:srgbClr val="07466D"/>
              </a:solidFill>
              <a:latin typeface="Gotham Medium" pitchFamily="50" charset="0"/>
              <a:cs typeface="Gotham Medium" pitchFamily="50" charset="0"/>
            </a:endParaRPr>
          </a:p>
          <a:p>
            <a:endParaRPr lang="es-ES" sz="1200">
              <a:latin typeface="Gotham Book" pitchFamily="50" charset="0"/>
              <a:cs typeface="Gotham Book" pitchFamily="50" charset="0"/>
            </a:endParaRPr>
          </a:p>
          <a:p>
            <a:endParaRPr lang="es-ES" sz="120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1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TMS GUIDES</a:t>
            </a:r>
            <a:endParaRPr lang="en-US">
              <a:solidFill>
                <a:srgbClr val="07466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60900" y="491068"/>
            <a:ext cx="4991601" cy="325697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717C7D"/>
                </a:solidFill>
                <a:latin typeface="Times"/>
                <a:ea typeface="+mn-ea"/>
                <a:cs typeface="Time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0899" y="1671234"/>
            <a:ext cx="4991602" cy="300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r>
              <a:rPr lang="es-ES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ENGLISH</a:t>
            </a:r>
            <a:endParaRPr lang="en-US">
              <a:solidFill>
                <a:srgbClr val="07466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09414" y="1666298"/>
            <a:ext cx="4991602" cy="300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r>
              <a:rPr lang="es-ES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SPANISH</a:t>
            </a:r>
            <a:endParaRPr lang="en-US">
              <a:solidFill>
                <a:srgbClr val="07466D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936" y="2011742"/>
            <a:ext cx="3837709" cy="556844"/>
          </a:xfrm>
          <a:prstGeom prst="rect">
            <a:avLst/>
          </a:prstGeom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2084897"/>
            <a:ext cx="3894872" cy="490693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414" y="2693795"/>
            <a:ext cx="4863567" cy="3567545"/>
          </a:xfrm>
          <a:prstGeom prst="rect">
            <a:avLst/>
          </a:prstGeom>
        </p:spPr>
      </p:pic>
      <p:pic>
        <p:nvPicPr>
          <p:cNvPr id="10" name="Picture 9">
            <a:hlinkClick r:id="rId2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913" y="2693795"/>
            <a:ext cx="5077404" cy="356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0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1424493" y="1506232"/>
            <a:ext cx="33051" cy="46398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1331611" y="1282907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331611" y="2831971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1331611" y="4381035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331611" y="5930102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540607" y="1290434"/>
            <a:ext cx="174187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Pre-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arrival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031596" y="2687624"/>
            <a:ext cx="125088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Personal data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request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76012" y="3524719"/>
            <a:ext cx="190647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your </a:t>
            </a:r>
            <a:r>
              <a:rPr lang="es-ES" sz="1200" err="1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200">
                <a:solidFill>
                  <a:schemeClr val="accent1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 (OPTIONAL)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89910" y="436181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Payment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method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guarantee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1331611" y="2057439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1331611" y="3606503"/>
            <a:ext cx="216000" cy="21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1331611" y="5155567"/>
            <a:ext cx="216000" cy="216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782979" y="2033097"/>
            <a:ext cx="1499506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selection</a:t>
            </a:r>
            <a:endParaRPr lang="es-ES" sz="900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89911" y="5897504"/>
            <a:ext cx="15925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email - </a:t>
            </a:r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Process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COMPLETED!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689910" y="5198909"/>
            <a:ext cx="159257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900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900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page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/>
          <a:stretch/>
        </p:blipFill>
        <p:spPr>
          <a:xfrm>
            <a:off x="4701317" y="1638544"/>
            <a:ext cx="2393785" cy="415955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b="97620"/>
          <a:stretch/>
        </p:blipFill>
        <p:spPr>
          <a:xfrm>
            <a:off x="4693109" y="1416605"/>
            <a:ext cx="2386753" cy="233662"/>
          </a:xfrm>
          <a:prstGeom prst="rect">
            <a:avLst/>
          </a:prstGeom>
        </p:spPr>
      </p:pic>
      <p:pic>
        <p:nvPicPr>
          <p:cNvPr id="44" name="Picture 43" descr="Resultado de imagen de iphone x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02" y="1282907"/>
            <a:ext cx="2756970" cy="50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80732" flipH="1">
            <a:off x="4225631" y="1525960"/>
            <a:ext cx="667352" cy="6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5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3"/>
          <p:cNvSpPr txBox="1">
            <a:spLocks/>
          </p:cNvSpPr>
          <p:nvPr/>
        </p:nvSpPr>
        <p:spPr>
          <a:xfrm>
            <a:off x="560900" y="491068"/>
            <a:ext cx="4991601" cy="325697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717C7D"/>
                </a:solidFill>
                <a:latin typeface="Times"/>
                <a:ea typeface="+mn-ea"/>
                <a:cs typeface="Time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002060"/>
                </a:solidFill>
                <a:latin typeface="Gotham Book" pitchFamily="50" charset="0"/>
                <a:cs typeface="Gotham Book" pitchFamily="50" charset="0"/>
              </a:rPr>
              <a:t>BENEFITS</a:t>
            </a:r>
            <a:endParaRPr lang="en-US"/>
          </a:p>
        </p:txBody>
      </p:sp>
      <p:sp>
        <p:nvSpPr>
          <p:cNvPr id="39" name="Text Placeholder 1"/>
          <p:cNvSpPr txBox="1">
            <a:spLocks/>
          </p:cNvSpPr>
          <p:nvPr/>
        </p:nvSpPr>
        <p:spPr>
          <a:xfrm>
            <a:off x="1598733" y="966260"/>
            <a:ext cx="5587716" cy="316002"/>
          </a:xfrm>
          <a:prstGeom prst="rect">
            <a:avLst/>
          </a:prstGeom>
        </p:spPr>
        <p:txBody>
          <a:bodyPr vert="horz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rgbClr val="00206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Title 2"/>
          <p:cNvSpPr txBox="1">
            <a:spLocks/>
          </p:cNvSpPr>
          <p:nvPr/>
        </p:nvSpPr>
        <p:spPr bwMode="auto">
          <a:xfrm>
            <a:off x="560899" y="1509127"/>
            <a:ext cx="8970433" cy="2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A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Gill Sans Ligh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>
              <a:defRPr/>
            </a:pPr>
            <a:r>
              <a:rPr lang="en-US" sz="1733" b="0" kern="0">
                <a:latin typeface="Gotham Book" pitchFamily="50" charset="0"/>
                <a:cs typeface="Gotham Book" pitchFamily="50" charset="0"/>
              </a:rPr>
              <a:t>We can focus on the things that matter most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978925"/>
            <a:ext cx="12192000" cy="4879076"/>
            <a:chOff x="1211989" y="2848851"/>
            <a:chExt cx="9966195" cy="3851900"/>
          </a:xfrm>
        </p:grpSpPr>
        <p:pic>
          <p:nvPicPr>
            <p:cNvPr id="32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65" t="33050" r="37230" b="36362"/>
            <a:stretch/>
          </p:blipFill>
          <p:spPr bwMode="auto">
            <a:xfrm>
              <a:off x="6185628" y="2848851"/>
              <a:ext cx="4992556" cy="385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30" t="33057" r="35065" b="36362"/>
            <a:stretch/>
          </p:blipFill>
          <p:spPr bwMode="auto">
            <a:xfrm>
              <a:off x="1211989" y="2848851"/>
              <a:ext cx="4973638" cy="3846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 Placeholder 1"/>
          <p:cNvSpPr txBox="1">
            <a:spLocks/>
          </p:cNvSpPr>
          <p:nvPr/>
        </p:nvSpPr>
        <p:spPr bwMode="auto">
          <a:xfrm>
            <a:off x="3029815" y="3948576"/>
            <a:ext cx="2204773" cy="390900"/>
          </a:xfrm>
          <a:prstGeom prst="wedgeRoundRectCallout">
            <a:avLst>
              <a:gd name="adj1" fmla="val -64105"/>
              <a:gd name="adj2" fmla="val 41113"/>
              <a:gd name="adj3" fmla="val 16667"/>
            </a:avLst>
          </a:prstGeom>
          <a:solidFill>
            <a:schemeClr val="bg1">
              <a:alpha val="83137"/>
            </a:schemeClr>
          </a:solidFill>
        </p:spPr>
        <p:txBody>
          <a:bodyPr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1pPr>
            <a:lvl2pPr marL="4572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2pPr>
            <a:lvl3pPr marL="9144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rgbClr val="0076A8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3pPr>
            <a:lvl4pPr marL="13716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1" i="0">
                <a:solidFill>
                  <a:schemeClr val="tx1"/>
                </a:solidFill>
                <a:latin typeface="Verdana"/>
                <a:ea typeface="+mn-ea"/>
                <a:cs typeface="+mn-cs"/>
                <a:sym typeface="Gill Sans Light"/>
              </a:defRPr>
            </a:lvl4pPr>
            <a:lvl5pPr marL="18288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1" i="0">
                <a:solidFill>
                  <a:schemeClr val="tx1"/>
                </a:solidFill>
                <a:latin typeface="Verdana"/>
                <a:ea typeface="+mn-ea"/>
                <a:cs typeface="+mn-cs"/>
                <a:sym typeface="Gill Sans Light"/>
              </a:defRPr>
            </a:lvl5pPr>
            <a:lvl6pPr marL="22860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7432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32004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36576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>
              <a:lnSpc>
                <a:spcPct val="100000"/>
              </a:lnSpc>
              <a:spcBef>
                <a:spcPts val="650"/>
              </a:spcBef>
              <a:defRPr/>
            </a:pPr>
            <a:r>
              <a:rPr lang="en-US" sz="1083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ea typeface="ヒラギノ角ゴ ProN W3"/>
                <a:cs typeface="Gotham Book" pitchFamily="50" charset="0"/>
              </a:rPr>
              <a:t>I just need you to sign here..</a:t>
            </a:r>
            <a:endParaRPr lang="es-ES" altLang="es-ES" sz="1083">
              <a:solidFill>
                <a:schemeClr val="tx2">
                  <a:lumMod val="75000"/>
                </a:schemeClr>
              </a:solidFill>
              <a:latin typeface="Gotham Book" pitchFamily="50" charset="0"/>
              <a:ea typeface="ヒラギノ角ゴ ProN W3"/>
              <a:cs typeface="Gotham Book" pitchFamily="50" charset="0"/>
            </a:endParaRPr>
          </a:p>
        </p:txBody>
      </p:sp>
      <p:sp>
        <p:nvSpPr>
          <p:cNvPr id="57" name="Text Placeholder 1"/>
          <p:cNvSpPr txBox="1">
            <a:spLocks/>
          </p:cNvSpPr>
          <p:nvPr/>
        </p:nvSpPr>
        <p:spPr bwMode="auto">
          <a:xfrm>
            <a:off x="3029812" y="2395192"/>
            <a:ext cx="1829858" cy="556417"/>
          </a:xfrm>
          <a:prstGeom prst="wedgeRoundRectCallout">
            <a:avLst>
              <a:gd name="adj1" fmla="val -37451"/>
              <a:gd name="adj2" fmla="val 29690"/>
              <a:gd name="adj3" fmla="val 16667"/>
            </a:avLst>
          </a:prstGeom>
          <a:solidFill>
            <a:schemeClr val="bg1">
              <a:alpha val="83137"/>
            </a:schemeClr>
          </a:solidFill>
        </p:spPr>
        <p:txBody>
          <a:bodyPr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1pPr>
            <a:lvl2pPr marL="4572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2pPr>
            <a:lvl3pPr marL="9144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rgbClr val="0076A8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3pPr>
            <a:lvl4pPr marL="13716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1" i="0">
                <a:solidFill>
                  <a:schemeClr val="tx1"/>
                </a:solidFill>
                <a:latin typeface="Verdana"/>
                <a:ea typeface="+mn-ea"/>
                <a:cs typeface="+mn-cs"/>
                <a:sym typeface="Gill Sans Light"/>
              </a:defRPr>
            </a:lvl4pPr>
            <a:lvl5pPr marL="18288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1" i="0">
                <a:solidFill>
                  <a:schemeClr val="tx1"/>
                </a:solidFill>
                <a:latin typeface="Verdana"/>
                <a:ea typeface="+mn-ea"/>
                <a:cs typeface="+mn-cs"/>
                <a:sym typeface="Gill Sans Light"/>
              </a:defRPr>
            </a:lvl5pPr>
            <a:lvl6pPr marL="22860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7432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32004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36576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>
              <a:lnSpc>
                <a:spcPct val="100000"/>
              </a:lnSpc>
              <a:spcBef>
                <a:spcPts val="650"/>
              </a:spcBef>
              <a:defRPr/>
            </a:pPr>
            <a:r>
              <a:rPr lang="en-US" sz="1083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ea typeface="ヒラギノ角ゴ ProN W3"/>
                <a:cs typeface="Gotham Book" pitchFamily="50" charset="0"/>
              </a:rPr>
              <a:t>I need a credit card as a guarantee please </a:t>
            </a:r>
          </a:p>
        </p:txBody>
      </p:sp>
      <p:sp>
        <p:nvSpPr>
          <p:cNvPr id="58" name="Text Placeholder 1"/>
          <p:cNvSpPr txBox="1">
            <a:spLocks/>
          </p:cNvSpPr>
          <p:nvPr/>
        </p:nvSpPr>
        <p:spPr bwMode="auto">
          <a:xfrm>
            <a:off x="3029811" y="3482554"/>
            <a:ext cx="2792942" cy="389140"/>
          </a:xfrm>
          <a:prstGeom prst="wedgeRoundRectCallout">
            <a:avLst>
              <a:gd name="adj1" fmla="val -48220"/>
              <a:gd name="adj2" fmla="val 27492"/>
              <a:gd name="adj3" fmla="val 16667"/>
            </a:avLst>
          </a:prstGeom>
          <a:solidFill>
            <a:schemeClr val="bg1">
              <a:alpha val="83137"/>
            </a:schemeClr>
          </a:solidFill>
        </p:spPr>
        <p:txBody>
          <a:bodyPr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1pPr>
            <a:lvl2pPr marL="4572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2pPr>
            <a:lvl3pPr marL="9144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rgbClr val="0076A8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3pPr>
            <a:lvl4pPr marL="13716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1" i="0">
                <a:solidFill>
                  <a:schemeClr val="tx1"/>
                </a:solidFill>
                <a:latin typeface="Verdana"/>
                <a:ea typeface="+mn-ea"/>
                <a:cs typeface="+mn-cs"/>
                <a:sym typeface="Gill Sans Light"/>
              </a:defRPr>
            </a:lvl4pPr>
            <a:lvl5pPr marL="18288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1" i="0">
                <a:solidFill>
                  <a:schemeClr val="tx1"/>
                </a:solidFill>
                <a:latin typeface="Verdana"/>
                <a:ea typeface="+mn-ea"/>
                <a:cs typeface="+mn-cs"/>
                <a:sym typeface="Gill Sans Light"/>
              </a:defRPr>
            </a:lvl5pPr>
            <a:lvl6pPr marL="22860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7432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32004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36576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>
              <a:lnSpc>
                <a:spcPct val="100000"/>
              </a:lnSpc>
              <a:spcBef>
                <a:spcPts val="650"/>
              </a:spcBef>
              <a:defRPr/>
            </a:pPr>
            <a:r>
              <a:rPr lang="en-US" sz="1083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ea typeface="ヒラギノ角ゴ ProN W3"/>
                <a:cs typeface="Gotham Book" pitchFamily="50" charset="0"/>
              </a:rPr>
              <a:t>Can you repeat your address please? </a:t>
            </a:r>
          </a:p>
        </p:txBody>
      </p:sp>
      <p:sp>
        <p:nvSpPr>
          <p:cNvPr id="59" name="Text Placeholder 1"/>
          <p:cNvSpPr txBox="1">
            <a:spLocks/>
          </p:cNvSpPr>
          <p:nvPr/>
        </p:nvSpPr>
        <p:spPr bwMode="auto">
          <a:xfrm>
            <a:off x="3029810" y="3027059"/>
            <a:ext cx="2454142" cy="378575"/>
          </a:xfrm>
          <a:prstGeom prst="wedgeRoundRectCallout">
            <a:avLst>
              <a:gd name="adj1" fmla="val -35932"/>
              <a:gd name="adj2" fmla="val 29949"/>
              <a:gd name="adj3" fmla="val 16667"/>
            </a:avLst>
          </a:prstGeom>
          <a:solidFill>
            <a:schemeClr val="bg1">
              <a:alpha val="83137"/>
            </a:schemeClr>
          </a:solidFill>
        </p:spPr>
        <p:txBody>
          <a:bodyPr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1pPr>
            <a:lvl2pPr marL="4572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2pPr>
            <a:lvl3pPr marL="9144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rgbClr val="0076A8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3pPr>
            <a:lvl4pPr marL="13716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1" i="0">
                <a:solidFill>
                  <a:schemeClr val="tx1"/>
                </a:solidFill>
                <a:latin typeface="Verdana"/>
                <a:ea typeface="+mn-ea"/>
                <a:cs typeface="+mn-cs"/>
                <a:sym typeface="Gill Sans Light"/>
              </a:defRPr>
            </a:lvl4pPr>
            <a:lvl5pPr marL="18288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1" i="0">
                <a:solidFill>
                  <a:schemeClr val="tx1"/>
                </a:solidFill>
                <a:latin typeface="Verdana"/>
                <a:ea typeface="+mn-ea"/>
                <a:cs typeface="+mn-cs"/>
                <a:sym typeface="Gill Sans Light"/>
              </a:defRPr>
            </a:lvl5pPr>
            <a:lvl6pPr marL="22860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7432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32004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36576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>
              <a:lnSpc>
                <a:spcPct val="100000"/>
              </a:lnSpc>
              <a:spcBef>
                <a:spcPts val="650"/>
              </a:spcBef>
              <a:defRPr/>
            </a:pPr>
            <a:r>
              <a:rPr lang="en-US" sz="1083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ea typeface="ヒラギノ角ゴ ProN W3"/>
                <a:cs typeface="Gotham Book" pitchFamily="50" charset="0"/>
              </a:rPr>
              <a:t>May I have your ID please? </a:t>
            </a:r>
          </a:p>
        </p:txBody>
      </p:sp>
      <p:sp>
        <p:nvSpPr>
          <p:cNvPr id="60" name="Text Placeholder 1"/>
          <p:cNvSpPr>
            <a:spLocks/>
          </p:cNvSpPr>
          <p:nvPr/>
        </p:nvSpPr>
        <p:spPr bwMode="auto">
          <a:xfrm flipH="1">
            <a:off x="6576020" y="3917620"/>
            <a:ext cx="2921926" cy="390900"/>
          </a:xfrm>
          <a:prstGeom prst="wedgeRoundRectCallout">
            <a:avLst>
              <a:gd name="adj1" fmla="val -60222"/>
              <a:gd name="adj2" fmla="val 46514"/>
              <a:gd name="adj3" fmla="val 16667"/>
            </a:avLst>
          </a:prstGeom>
          <a:solidFill>
            <a:srgbClr val="FFFFFF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spcBef>
                <a:spcPts val="650"/>
              </a:spcBef>
              <a:buClr>
                <a:srgbClr val="414141"/>
              </a:buClr>
              <a:buSzPct val="81000"/>
            </a:pPr>
            <a:r>
              <a:rPr lang="en-US" altLang="es-ES" sz="1083">
                <a:solidFill>
                  <a:srgbClr val="14365C"/>
                </a:solidFill>
                <a:latin typeface="Gotham Book" pitchFamily="50" charset="0"/>
                <a:sym typeface="Gill Sans Light"/>
              </a:rPr>
              <a:t>Will you have dinner with us?</a:t>
            </a:r>
          </a:p>
        </p:txBody>
      </p:sp>
      <p:sp>
        <p:nvSpPr>
          <p:cNvPr id="61" name="Text Placeholder 1"/>
          <p:cNvSpPr>
            <a:spLocks/>
          </p:cNvSpPr>
          <p:nvPr/>
        </p:nvSpPr>
        <p:spPr bwMode="auto">
          <a:xfrm flipH="1">
            <a:off x="7198589" y="2848190"/>
            <a:ext cx="2299361" cy="526484"/>
          </a:xfrm>
          <a:prstGeom prst="wedgeRoundRectCallout">
            <a:avLst>
              <a:gd name="adj1" fmla="val -48222"/>
              <a:gd name="adj2" fmla="val 27491"/>
              <a:gd name="adj3" fmla="val 16667"/>
            </a:avLst>
          </a:prstGeom>
          <a:solidFill>
            <a:srgbClr val="FFFFFF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20000"/>
              </a:lnSpc>
              <a:spcBef>
                <a:spcPts val="2167"/>
              </a:spcBef>
              <a:buClr>
                <a:srgbClr val="414141"/>
              </a:buClr>
              <a:buSzPct val="81000"/>
            </a:pPr>
            <a:r>
              <a:rPr lang="en-US" altLang="es-ES" sz="1083">
                <a:solidFill>
                  <a:srgbClr val="14365C"/>
                </a:solidFill>
                <a:latin typeface="Gotham Book" pitchFamily="50" charset="0"/>
                <a:sym typeface="Gill Sans Light"/>
              </a:rPr>
              <a:t>Do you need any information about events, shows…? </a:t>
            </a:r>
          </a:p>
        </p:txBody>
      </p:sp>
      <p:sp>
        <p:nvSpPr>
          <p:cNvPr id="62" name="Text Placeholder 1"/>
          <p:cNvSpPr>
            <a:spLocks/>
          </p:cNvSpPr>
          <p:nvPr/>
        </p:nvSpPr>
        <p:spPr bwMode="auto">
          <a:xfrm flipH="1">
            <a:off x="7293177" y="2404493"/>
            <a:ext cx="2204773" cy="378575"/>
          </a:xfrm>
          <a:prstGeom prst="wedgeRoundRectCallout">
            <a:avLst>
              <a:gd name="adj1" fmla="val -35931"/>
              <a:gd name="adj2" fmla="val 29949"/>
              <a:gd name="adj3" fmla="val 16667"/>
            </a:avLst>
          </a:prstGeom>
          <a:solidFill>
            <a:srgbClr val="FFFFFF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20000"/>
              </a:lnSpc>
              <a:spcBef>
                <a:spcPts val="2167"/>
              </a:spcBef>
              <a:buClr>
                <a:srgbClr val="414141"/>
              </a:buClr>
              <a:buSzPct val="81000"/>
            </a:pPr>
            <a:r>
              <a:rPr lang="en-US" altLang="es-ES" sz="1083">
                <a:solidFill>
                  <a:srgbClr val="14365C"/>
                </a:solidFill>
                <a:latin typeface="Gotham Book" pitchFamily="50" charset="0"/>
                <a:sym typeface="Gill Sans Light"/>
              </a:rPr>
              <a:t>Is your first time in the city? </a:t>
            </a:r>
          </a:p>
        </p:txBody>
      </p:sp>
      <p:sp>
        <p:nvSpPr>
          <p:cNvPr id="63" name="Pie 62"/>
          <p:cNvSpPr/>
          <p:nvPr/>
        </p:nvSpPr>
        <p:spPr bwMode="auto">
          <a:xfrm rot="5719787">
            <a:off x="691764" y="6064485"/>
            <a:ext cx="440204" cy="454025"/>
          </a:xfrm>
          <a:prstGeom prst="pie">
            <a:avLst>
              <a:gd name="adj1" fmla="val 10588405"/>
              <a:gd name="adj2" fmla="val 18022939"/>
            </a:avLst>
          </a:prstGeom>
          <a:solidFill>
            <a:srgbClr val="7DAFD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es-ES" sz="195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4" name="Picture 2" descr="Resultado de imagen de icono reloj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39" y="6044672"/>
            <a:ext cx="469502" cy="47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Pie 64"/>
          <p:cNvSpPr/>
          <p:nvPr/>
        </p:nvSpPr>
        <p:spPr bwMode="auto">
          <a:xfrm rot="5719787">
            <a:off x="11165866" y="6103181"/>
            <a:ext cx="440204" cy="455745"/>
          </a:xfrm>
          <a:prstGeom prst="pie">
            <a:avLst>
              <a:gd name="adj1" fmla="val 10588405"/>
              <a:gd name="adj2" fmla="val 14634589"/>
            </a:avLst>
          </a:prstGeom>
          <a:solidFill>
            <a:srgbClr val="7DAFD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es-ES" sz="195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1" name="Picture 2" descr="Resultado de imagen de icono reloj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781" y="6077349"/>
            <a:ext cx="469502" cy="47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 descr="Resultado de imagen de icono reloj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41878" b="44023"/>
          <a:stretch>
            <a:fillRect/>
          </a:stretch>
        </p:blipFill>
        <p:spPr bwMode="auto">
          <a:xfrm>
            <a:off x="11181700" y="6082353"/>
            <a:ext cx="242491" cy="2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 descr="Resultado de imagen de icono reloj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41878" b="44023"/>
          <a:stretch>
            <a:fillRect/>
          </a:stretch>
        </p:blipFill>
        <p:spPr bwMode="auto">
          <a:xfrm rot="4023019" flipH="1">
            <a:off x="11406411" y="6242347"/>
            <a:ext cx="248274" cy="25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" descr="Resultado de imagen de icono reloj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t="44130" r="46834" b="44023"/>
          <a:stretch>
            <a:fillRect/>
          </a:stretch>
        </p:blipFill>
        <p:spPr bwMode="auto">
          <a:xfrm rot="5041452" flipH="1">
            <a:off x="11353586" y="6332720"/>
            <a:ext cx="73954" cy="4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Placeholder 1"/>
          <p:cNvSpPr>
            <a:spLocks/>
          </p:cNvSpPr>
          <p:nvPr/>
        </p:nvSpPr>
        <p:spPr bwMode="auto">
          <a:xfrm>
            <a:off x="6576020" y="3451598"/>
            <a:ext cx="2921926" cy="389140"/>
          </a:xfrm>
          <a:prstGeom prst="wedgeRoundRectCallout">
            <a:avLst>
              <a:gd name="adj1" fmla="val -48222"/>
              <a:gd name="adj2" fmla="val 27491"/>
              <a:gd name="adj3" fmla="val 16667"/>
            </a:avLst>
          </a:prstGeom>
          <a:solidFill>
            <a:srgbClr val="FFFFFF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20000"/>
              </a:lnSpc>
              <a:spcBef>
                <a:spcPts val="2167"/>
              </a:spcBef>
              <a:buClr>
                <a:srgbClr val="414141"/>
              </a:buClr>
              <a:buSzPct val="81000"/>
            </a:pPr>
            <a:r>
              <a:rPr lang="en-US" altLang="es-ES" sz="1083">
                <a:solidFill>
                  <a:srgbClr val="14365C"/>
                </a:solidFill>
                <a:latin typeface="Gotham Book" pitchFamily="50" charset="0"/>
              </a:rPr>
              <a:t>I’d like to invite you to join our Loyalty programme NH Hotel Group Rewards</a:t>
            </a:r>
          </a:p>
        </p:txBody>
      </p:sp>
      <p:sp>
        <p:nvSpPr>
          <p:cNvPr id="76" name="Text Placeholder 1"/>
          <p:cNvSpPr>
            <a:spLocks noGrp="1"/>
          </p:cNvSpPr>
          <p:nvPr>
            <p:ph type="body" sz="quarter" idx="14"/>
          </p:nvPr>
        </p:nvSpPr>
        <p:spPr bwMode="auto">
          <a:xfrm>
            <a:off x="2912779" y="5901155"/>
            <a:ext cx="2689754" cy="55817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60" tIns="49530" rIns="99060" bIns="4953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es-ES" sz="14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ea typeface="Arial" panose="020B0604020202020204" pitchFamily="34" charset="0"/>
                <a:cs typeface="Gotham Medium" pitchFamily="50" charset="0"/>
              </a:rPr>
              <a:t>Based on procedures</a:t>
            </a:r>
          </a:p>
        </p:txBody>
      </p:sp>
      <p:sp>
        <p:nvSpPr>
          <p:cNvPr id="77" name="Text Placeholder 1"/>
          <p:cNvSpPr txBox="1">
            <a:spLocks/>
          </p:cNvSpPr>
          <p:nvPr/>
        </p:nvSpPr>
        <p:spPr bwMode="auto">
          <a:xfrm>
            <a:off x="6785564" y="5901155"/>
            <a:ext cx="3236648" cy="5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1pPr>
            <a:lvl2pPr marL="4572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2pPr>
            <a:lvl3pPr marL="9144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0" i="0">
                <a:solidFill>
                  <a:srgbClr val="0076A8"/>
                </a:solidFill>
                <a:latin typeface="Arial" charset="0"/>
                <a:ea typeface="Arial" charset="0"/>
                <a:cs typeface="Arial" charset="0"/>
                <a:sym typeface="Gill Sans Light"/>
              </a:defRPr>
            </a:lvl3pPr>
            <a:lvl4pPr marL="13716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1" i="0">
                <a:solidFill>
                  <a:schemeClr val="tx1"/>
                </a:solidFill>
                <a:latin typeface="Verdana"/>
                <a:ea typeface="+mn-ea"/>
                <a:cs typeface="+mn-cs"/>
                <a:sym typeface="Gill Sans Light"/>
              </a:defRPr>
            </a:lvl4pPr>
            <a:lvl5pPr marL="1828800" indent="0" algn="l" rtl="0" eaLnBrk="0" fontAlgn="base" hangingPunct="0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Tx/>
              <a:buNone/>
              <a:defRPr sz="1400" b="1" i="0">
                <a:solidFill>
                  <a:schemeClr val="tx1"/>
                </a:solidFill>
                <a:latin typeface="Verdana"/>
                <a:ea typeface="+mn-ea"/>
                <a:cs typeface="+mn-cs"/>
                <a:sym typeface="Gill Sans Light"/>
              </a:defRPr>
            </a:lvl5pPr>
            <a:lvl6pPr marL="22860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6pPr>
            <a:lvl7pPr marL="27432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7pPr>
            <a:lvl8pPr marL="32004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8pPr>
            <a:lvl9pPr marL="3657600" indent="-304800" algn="l" rtl="0" fontAlgn="base">
              <a:lnSpc>
                <a:spcPct val="120000"/>
              </a:lnSpc>
              <a:spcBef>
                <a:spcPts val="2000"/>
              </a:spcBef>
              <a:spcAft>
                <a:spcPct val="0"/>
              </a:spcAft>
              <a:buClr>
                <a:srgbClr val="414141"/>
              </a:buClr>
              <a:buSzPct val="81000"/>
              <a:buFont typeface="Gill Sans Light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 Light" charset="0"/>
              </a:defRPr>
            </a:lvl9pPr>
          </a:lstStyle>
          <a:p>
            <a:pPr>
              <a:defRPr/>
            </a:pPr>
            <a:r>
              <a:rPr lang="en-US" altLang="es-ES" kern="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ea typeface="Arial" panose="020B0604020202020204" pitchFamily="34" charset="0"/>
                <a:cs typeface="Gotham Medium" pitchFamily="50" charset="0"/>
              </a:rPr>
              <a:t>Based on customer experience</a:t>
            </a:r>
          </a:p>
        </p:txBody>
      </p:sp>
      <p:sp>
        <p:nvSpPr>
          <p:cNvPr id="78" name="Right Arrow 1"/>
          <p:cNvSpPr>
            <a:spLocks noChangeArrowheads="1"/>
          </p:cNvSpPr>
          <p:nvPr/>
        </p:nvSpPr>
        <p:spPr bwMode="auto">
          <a:xfrm>
            <a:off x="5738482" y="5998937"/>
            <a:ext cx="926968" cy="375054"/>
          </a:xfrm>
          <a:prstGeom prst="rightArrow">
            <a:avLst>
              <a:gd name="adj1" fmla="val 77519"/>
              <a:gd name="adj2" fmla="val 59268"/>
            </a:avLst>
          </a:prstGeom>
          <a:solidFill>
            <a:srgbClr val="6C7472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/>
            <a:endParaRPr lang="es-ES" altLang="es-ES" sz="4550"/>
          </a:p>
        </p:txBody>
      </p:sp>
    </p:spTree>
    <p:extLst>
      <p:ext uri="{BB962C8B-B14F-4D97-AF65-F5344CB8AC3E}">
        <p14:creationId xmlns:p14="http://schemas.microsoft.com/office/powerpoint/2010/main" val="36132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1"/>
          <p:cNvSpPr txBox="1">
            <a:spLocks/>
          </p:cNvSpPr>
          <p:nvPr/>
        </p:nvSpPr>
        <p:spPr>
          <a:xfrm>
            <a:off x="3482902" y="1483033"/>
            <a:ext cx="1897946" cy="466313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8" name="Text Placeholder 1"/>
          <p:cNvSpPr txBox="1">
            <a:spLocks/>
          </p:cNvSpPr>
          <p:nvPr/>
        </p:nvSpPr>
        <p:spPr>
          <a:xfrm>
            <a:off x="5484757" y="1475346"/>
            <a:ext cx="2105202" cy="466313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9" name="Text Placeholder 1"/>
          <p:cNvSpPr txBox="1">
            <a:spLocks/>
          </p:cNvSpPr>
          <p:nvPr/>
        </p:nvSpPr>
        <p:spPr>
          <a:xfrm>
            <a:off x="7693470" y="1483032"/>
            <a:ext cx="4086283" cy="466313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6" name="Text Placeholder 1"/>
          <p:cNvSpPr txBox="1">
            <a:spLocks/>
          </p:cNvSpPr>
          <p:nvPr/>
        </p:nvSpPr>
        <p:spPr>
          <a:xfrm>
            <a:off x="455331" y="1486950"/>
            <a:ext cx="2894157" cy="466313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3" name="Text Placeholder 1"/>
          <p:cNvSpPr txBox="1">
            <a:spLocks/>
          </p:cNvSpPr>
          <p:nvPr/>
        </p:nvSpPr>
        <p:spPr>
          <a:xfrm>
            <a:off x="5480999" y="1992050"/>
            <a:ext cx="2108960" cy="4385848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4" name="Text Placeholder 1"/>
          <p:cNvSpPr txBox="1">
            <a:spLocks/>
          </p:cNvSpPr>
          <p:nvPr/>
        </p:nvSpPr>
        <p:spPr>
          <a:xfrm>
            <a:off x="5600135" y="2094548"/>
            <a:ext cx="1877953" cy="4180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service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be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available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for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guests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use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from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10 a.m.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two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days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before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arrival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until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12:00 p.m. of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the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day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of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check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-in.</a:t>
            </a: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695349" y="5384950"/>
            <a:ext cx="1709977" cy="792000"/>
          </a:xfrm>
          <a:prstGeom prst="roundRect">
            <a:avLst>
              <a:gd name="adj" fmla="val 2110"/>
            </a:avLst>
          </a:prstGeom>
          <a:solidFill>
            <a:schemeClr val="bg1"/>
          </a:solidFill>
          <a:ln w="3810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"/>
          <p:cNvSpPr txBox="1">
            <a:spLocks/>
          </p:cNvSpPr>
          <p:nvPr/>
        </p:nvSpPr>
        <p:spPr>
          <a:xfrm>
            <a:off x="7693471" y="1992050"/>
            <a:ext cx="4086284" cy="4385848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455332" y="1992050"/>
            <a:ext cx="2894157" cy="4385848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SERVICE – BASIC INFORMATION</a:t>
            </a:r>
            <a:endParaRPr lang="en-US">
              <a:solidFill>
                <a:srgbClr val="07466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60900" y="491068"/>
            <a:ext cx="4991601" cy="325697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717C7D"/>
                </a:solidFill>
                <a:latin typeface="Times"/>
                <a:ea typeface="+mn-ea"/>
                <a:cs typeface="Time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64488" y="2094548"/>
            <a:ext cx="930065" cy="19819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Medium" pitchFamily="50" charset="0"/>
              <a:cs typeface="Gotham Medium" pitchFamily="50" charset="0"/>
            </a:endParaRPr>
          </a:p>
          <a:p>
            <a:pPr algn="ctr"/>
            <a:r>
              <a:rPr lang="en-US" sz="1100">
                <a:latin typeface="Gotham Medium" pitchFamily="50" charset="0"/>
                <a:cs typeface="Gotham Medium" pitchFamily="50" charset="0"/>
              </a:rPr>
              <a:t>DIRECT CHANNEL</a:t>
            </a: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>
              <a:spcBef>
                <a:spcPts val="0"/>
              </a:spcBef>
            </a:pPr>
            <a:r>
              <a:rPr lang="es-ES" sz="1100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Web</a:t>
            </a:r>
          </a:p>
          <a:p>
            <a:pPr algn="ctr">
              <a:spcBef>
                <a:spcPts val="0"/>
              </a:spcBef>
            </a:pPr>
            <a:r>
              <a:rPr lang="es-ES" sz="1100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+</a:t>
            </a:r>
          </a:p>
          <a:p>
            <a:pPr algn="ctr">
              <a:spcBef>
                <a:spcPts val="0"/>
              </a:spcBef>
            </a:pPr>
            <a:r>
              <a:rPr lang="es-ES" sz="1100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CRO &amp;</a:t>
            </a:r>
          </a:p>
          <a:p>
            <a:pPr algn="ctr">
              <a:spcBef>
                <a:spcPts val="0"/>
              </a:spcBef>
            </a:pPr>
            <a:r>
              <a:rPr lang="es-ES" sz="1100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hotel</a:t>
            </a:r>
          </a:p>
          <a:p>
            <a:pPr algn="ctr">
              <a:spcBef>
                <a:spcPts val="0"/>
              </a:spcBef>
            </a:pPr>
            <a:r>
              <a:rPr lang="es-ES" i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(</a:t>
            </a:r>
            <a:r>
              <a:rPr lang="es-ES" i="1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only</a:t>
            </a:r>
            <a:r>
              <a:rPr lang="es-ES" i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i="1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direct</a:t>
            </a:r>
            <a:r>
              <a:rPr lang="es-ES" i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i="1" err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reservations</a:t>
            </a:r>
            <a:r>
              <a:rPr lang="es-ES" i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)</a:t>
            </a:r>
            <a:endParaRPr lang="en-US" i="1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564488" y="4405949"/>
            <a:ext cx="930065" cy="18692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latin typeface="Gotham Medium" pitchFamily="50" charset="0"/>
                <a:cs typeface="Gotham Medium" pitchFamily="50" charset="0"/>
              </a:rPr>
              <a:t>INDIRECT CHANNEL</a:t>
            </a: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 i="1">
                <a:latin typeface="Gotham Book" pitchFamily="50" charset="0"/>
                <a:cs typeface="Gotham Book" pitchFamily="50" charset="0"/>
              </a:rPr>
              <a:t>OTAS</a:t>
            </a:r>
          </a:p>
          <a:p>
            <a:pPr algn="ctr"/>
            <a:r>
              <a:rPr lang="en-US" sz="1100" i="1">
                <a:latin typeface="Gotham Book" pitchFamily="50" charset="0"/>
                <a:cs typeface="Gotham Book" pitchFamily="50" charset="0"/>
              </a:rPr>
              <a:t>GDS</a:t>
            </a:r>
          </a:p>
          <a:p>
            <a:pPr algn="ctr"/>
            <a:r>
              <a:rPr lang="en-US" sz="1100" i="1">
                <a:latin typeface="Gotham Book" pitchFamily="50" charset="0"/>
                <a:cs typeface="Gotham Book" pitchFamily="50" charset="0"/>
              </a:rPr>
              <a:t>Travel agencies</a:t>
            </a:r>
          </a:p>
          <a:p>
            <a:pPr algn="ctr"/>
            <a:endParaRPr lang="en-US" sz="1100" i="1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716295" y="2094549"/>
            <a:ext cx="1505006" cy="19819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latin typeface="Gotham Book" pitchFamily="50" charset="0"/>
                <a:cs typeface="Gotham Book" pitchFamily="50" charset="0"/>
              </a:rPr>
              <a:t>Guest can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access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through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:</a:t>
            </a: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marL="171450" indent="-171450" algn="ctr">
              <a:buFontTx/>
              <a:buChar char="-"/>
            </a:pPr>
            <a:r>
              <a:rPr lang="en-US" sz="1050">
                <a:latin typeface="Gotham Book" pitchFamily="50" charset="0"/>
                <a:cs typeface="Gotham Book" pitchFamily="50" charset="0"/>
              </a:rPr>
              <a:t>Link included in </a:t>
            </a:r>
            <a:r>
              <a:rPr lang="en-US" sz="1050">
                <a:latin typeface="Gotham Medium" pitchFamily="50" charset="0"/>
                <a:cs typeface="Gotham Medium" pitchFamily="50" charset="0"/>
              </a:rPr>
              <a:t>Pre-arrival email</a:t>
            </a:r>
          </a:p>
          <a:p>
            <a:pPr marL="171450" indent="-171450" algn="ctr">
              <a:buFontTx/>
              <a:buChar char="-"/>
            </a:pPr>
            <a:r>
              <a:rPr lang="es-ES" sz="1050">
                <a:latin typeface="Gotham Medium" pitchFamily="50" charset="0"/>
                <a:cs typeface="Gotham Medium" pitchFamily="50" charset="0"/>
              </a:rPr>
              <a:t>NH App </a:t>
            </a:r>
            <a:r>
              <a:rPr lang="es-ES" sz="1050">
                <a:latin typeface="Gotham Book" pitchFamily="50" charset="0"/>
                <a:cs typeface="Gotham Book" pitchFamily="50" charset="0"/>
              </a:rPr>
              <a:t>(</a:t>
            </a:r>
            <a:r>
              <a:rPr lang="es-ES" sz="1050" err="1">
                <a:latin typeface="Gotham Book" pitchFamily="50" charset="0"/>
                <a:cs typeface="Gotham Book" pitchFamily="50" charset="0"/>
              </a:rPr>
              <a:t>My</a:t>
            </a:r>
            <a:r>
              <a:rPr lang="es-ES" sz="105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050" err="1">
                <a:latin typeface="Gotham Book" pitchFamily="50" charset="0"/>
                <a:cs typeface="Gotham Book" pitchFamily="50" charset="0"/>
              </a:rPr>
              <a:t>reservations</a:t>
            </a:r>
            <a:r>
              <a:rPr lang="es-ES" sz="1050">
                <a:latin typeface="Gotham Book" pitchFamily="50" charset="0"/>
                <a:cs typeface="Gotham Book" pitchFamily="50" charset="0"/>
              </a:rPr>
              <a:t>)</a:t>
            </a:r>
          </a:p>
          <a:p>
            <a:pPr marL="171450" indent="-171450" algn="ctr">
              <a:buFontTx/>
              <a:buChar char="-"/>
            </a:pPr>
            <a:r>
              <a:rPr lang="es-ES" sz="1050">
                <a:latin typeface="Gotham Medium" pitchFamily="50" charset="0"/>
                <a:cs typeface="Gotham Medium" pitchFamily="50" charset="0"/>
              </a:rPr>
              <a:t>NH website </a:t>
            </a:r>
            <a:r>
              <a:rPr lang="es-ES" sz="1050">
                <a:latin typeface="Gotham Book" pitchFamily="50" charset="0"/>
                <a:cs typeface="Gotham Book" pitchFamily="50" charset="0"/>
              </a:rPr>
              <a:t>(using reservation ID)</a:t>
            </a:r>
            <a:endParaRPr lang="en-US" sz="105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1716295" y="4405949"/>
            <a:ext cx="1505006" cy="18692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latin typeface="Gotham Book" pitchFamily="50" charset="0"/>
                <a:cs typeface="Gotham Book" pitchFamily="50" charset="0"/>
              </a:rPr>
              <a:t>Guest can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access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ONLY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through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NH website using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his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reservation ID</a:t>
            </a:r>
          </a:p>
          <a:p>
            <a:pPr algn="ctr"/>
            <a:r>
              <a:rPr lang="en-US" sz="1100">
                <a:latin typeface="Gotham Book" pitchFamily="50" charset="0"/>
                <a:cs typeface="Gotham Book" pitchFamily="50" charset="0"/>
              </a:rPr>
              <a:t>(e-servicing)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44589" y="1697235"/>
            <a:ext cx="3935165" cy="263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pPr algn="ctr"/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What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kind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of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reservations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?</a:t>
            </a:r>
            <a:endParaRPr lang="en-US">
              <a:solidFill>
                <a:srgbClr val="07466D"/>
              </a:solidFill>
              <a:latin typeface="Gotham Narrow Medium" pitchFamily="50" charset="0"/>
              <a:cs typeface="Gotham Medium" pitchFamily="50" charset="0"/>
            </a:endParaRPr>
          </a:p>
        </p:txBody>
      </p:sp>
      <p:sp>
        <p:nvSpPr>
          <p:cNvPr id="17" name="Text Placeholder 1"/>
          <p:cNvSpPr txBox="1">
            <a:spLocks/>
          </p:cNvSpPr>
          <p:nvPr/>
        </p:nvSpPr>
        <p:spPr>
          <a:xfrm>
            <a:off x="7778837" y="2094548"/>
            <a:ext cx="1321289" cy="4180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OCI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be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available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</a:p>
          <a:p>
            <a:pPr algn="ctr"/>
            <a:r>
              <a:rPr lang="es-ES" sz="1100">
                <a:latin typeface="Gotham Book" pitchFamily="50" charset="0"/>
                <a:cs typeface="Gotham Book" pitchFamily="50" charset="0"/>
              </a:rPr>
              <a:t>ONLY </a:t>
            </a:r>
          </a:p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for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individual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reservations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</a:p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with</a:t>
            </a:r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1 or more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guests</a:t>
            </a:r>
            <a:endParaRPr lang="es-ES" sz="1100">
              <a:solidFill>
                <a:schemeClr val="tx1">
                  <a:lumMod val="65000"/>
                  <a:lumOff val="35000"/>
                </a:schemeClr>
              </a:solidFill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9316127" y="4855409"/>
            <a:ext cx="2347832" cy="14197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>
                <a:latin typeface="Gotham Medium" pitchFamily="50" charset="0"/>
                <a:cs typeface="Gotham Medium" pitchFamily="50" charset="0"/>
              </a:rPr>
              <a:t>MINORS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(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under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18)</a:t>
            </a:r>
          </a:p>
          <a:p>
            <a:pPr algn="ctr"/>
            <a:r>
              <a:rPr lang="es-ES" sz="1100">
                <a:latin typeface="Gotham Book" pitchFamily="50" charset="0"/>
                <a:cs typeface="Gotham Book" pitchFamily="50" charset="0"/>
              </a:rPr>
              <a:t>CANNOT Access to OCI.</a:t>
            </a:r>
          </a:p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They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always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have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to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go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to Front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desk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.</a:t>
            </a:r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9316127" y="2094549"/>
            <a:ext cx="2347832" cy="6914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Only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1 of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the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guests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can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the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.</a:t>
            </a:r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9316127" y="2900545"/>
            <a:ext cx="2347832" cy="18641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defPPr>
              <a:defRPr lang="es-ES"/>
            </a:defPPr>
            <a:lvl1pPr indent="0" algn="ctr" defTabSz="342900">
              <a:spcBef>
                <a:spcPct val="20000"/>
              </a:spcBef>
              <a:buFontTx/>
              <a:buNone/>
              <a:defRPr sz="1100" b="0" i="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defRPr>
            </a:lvl1pPr>
            <a:lvl2pPr marL="342900" indent="0" defTabSz="342900">
              <a:spcBef>
                <a:spcPct val="20000"/>
              </a:spcBef>
              <a:buFontTx/>
              <a:buNone/>
              <a:defRPr sz="1050">
                <a:latin typeface="Verdana"/>
              </a:defRPr>
            </a:lvl2pPr>
            <a:lvl3pPr marL="685800" indent="0" defTabSz="342900">
              <a:spcBef>
                <a:spcPct val="20000"/>
              </a:spcBef>
              <a:buFontTx/>
              <a:buNone/>
              <a:defRPr sz="1050" b="1" i="0">
                <a:solidFill>
                  <a:srgbClr val="0076A8"/>
                </a:solidFill>
                <a:latin typeface="Verdana"/>
              </a:defRPr>
            </a:lvl3pPr>
            <a:lvl4pPr marL="1028700" indent="0" defTabSz="342900">
              <a:spcBef>
                <a:spcPct val="20000"/>
              </a:spcBef>
              <a:buFontTx/>
              <a:buNone/>
              <a:defRPr sz="1050" b="1" i="0">
                <a:latin typeface="Verdana"/>
              </a:defRPr>
            </a:lvl4pPr>
            <a:lvl5pPr marL="1371600" indent="0" defTabSz="342900">
              <a:spcBef>
                <a:spcPct val="20000"/>
              </a:spcBef>
              <a:buFontTx/>
              <a:buNone/>
              <a:defRPr sz="1050" b="1" i="0">
                <a:latin typeface="Verdan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r>
              <a:rPr lang="es-ES" err="1"/>
              <a:t>It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</a:t>
            </a:r>
            <a:r>
              <a:rPr lang="es-ES" err="1">
                <a:latin typeface="Gotham Medium" pitchFamily="50" charset="0"/>
                <a:cs typeface="Gotham Medium" pitchFamily="50" charset="0"/>
              </a:rPr>
              <a:t>not</a:t>
            </a:r>
            <a:r>
              <a:rPr lang="es-ES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err="1">
                <a:latin typeface="Gotham Medium" pitchFamily="50" charset="0"/>
                <a:cs typeface="Gotham Medium" pitchFamily="50" charset="0"/>
              </a:rPr>
              <a:t>mandatory</a:t>
            </a:r>
            <a:r>
              <a:rPr lang="es-ES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err="1"/>
              <a:t>that</a:t>
            </a:r>
            <a:r>
              <a:rPr lang="es-ES"/>
              <a:t> </a:t>
            </a:r>
            <a:r>
              <a:rPr lang="es-ES" err="1"/>
              <a:t>all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guests</a:t>
            </a:r>
            <a:r>
              <a:rPr lang="es-ES"/>
              <a:t> </a:t>
            </a:r>
            <a:r>
              <a:rPr lang="es-ES" err="1"/>
              <a:t>hosted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room</a:t>
            </a:r>
            <a:r>
              <a:rPr lang="es-ES"/>
              <a:t> complete </a:t>
            </a:r>
            <a:r>
              <a:rPr lang="es-ES" err="1"/>
              <a:t>the</a:t>
            </a:r>
            <a:r>
              <a:rPr lang="es-ES"/>
              <a:t> OCI </a:t>
            </a:r>
            <a:r>
              <a:rPr lang="es-ES" err="1"/>
              <a:t>process</a:t>
            </a:r>
            <a:r>
              <a:rPr lang="es-ES"/>
              <a:t>. </a:t>
            </a:r>
          </a:p>
          <a:p>
            <a:r>
              <a:rPr lang="en-US"/>
              <a:t>Guest not registered online will have to complete the process at the front desk</a:t>
            </a:r>
          </a:p>
          <a:p>
            <a:endParaRPr lang="es-E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801897" y="1685408"/>
            <a:ext cx="1462498" cy="276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pPr algn="ctr"/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When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?</a:t>
            </a:r>
            <a:endParaRPr lang="en-US">
              <a:solidFill>
                <a:srgbClr val="07466D"/>
              </a:solidFill>
              <a:latin typeface="Gotham Narrow Medium" pitchFamily="50" charset="0"/>
              <a:cs typeface="Gotham Medium" pitchFamily="50" charset="0"/>
            </a:endParaRPr>
          </a:p>
        </p:txBody>
      </p:sp>
      <p:pic>
        <p:nvPicPr>
          <p:cNvPr id="7170" name="Picture 2" descr="Resultado de imagen de icon kid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800" y="4855410"/>
            <a:ext cx="620485" cy="6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de icon room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005" y="5279864"/>
            <a:ext cx="712874" cy="7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>
            <a:off x="1495122" y="3085517"/>
            <a:ext cx="219234" cy="0"/>
          </a:xfrm>
          <a:prstGeom prst="straightConnector1">
            <a:avLst/>
          </a:prstGeom>
          <a:ln w="28575">
            <a:solidFill>
              <a:srgbClr val="07466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492634" y="5334550"/>
            <a:ext cx="252000" cy="0"/>
          </a:xfrm>
          <a:prstGeom prst="straightConnector1">
            <a:avLst/>
          </a:prstGeom>
          <a:ln w="28575">
            <a:solidFill>
              <a:srgbClr val="07466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100127" y="2444550"/>
            <a:ext cx="216000" cy="0"/>
          </a:xfrm>
          <a:prstGeom prst="straightConnector1">
            <a:avLst/>
          </a:prstGeom>
          <a:ln w="28575">
            <a:solidFill>
              <a:srgbClr val="07466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9100127" y="3737086"/>
            <a:ext cx="216000" cy="0"/>
          </a:xfrm>
          <a:prstGeom prst="straightConnector1">
            <a:avLst/>
          </a:prstGeom>
          <a:ln w="28575">
            <a:solidFill>
              <a:srgbClr val="07466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9100127" y="5385158"/>
            <a:ext cx="216000" cy="0"/>
          </a:xfrm>
          <a:prstGeom prst="straightConnector1">
            <a:avLst/>
          </a:prstGeom>
          <a:ln w="28575">
            <a:solidFill>
              <a:srgbClr val="07466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"/>
          <p:cNvSpPr txBox="1">
            <a:spLocks/>
          </p:cNvSpPr>
          <p:nvPr/>
        </p:nvSpPr>
        <p:spPr>
          <a:xfrm>
            <a:off x="3482902" y="1992050"/>
            <a:ext cx="1897946" cy="4385848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2" name="Text Placeholder 1"/>
          <p:cNvSpPr txBox="1">
            <a:spLocks/>
          </p:cNvSpPr>
          <p:nvPr/>
        </p:nvSpPr>
        <p:spPr>
          <a:xfrm>
            <a:off x="3595299" y="2094548"/>
            <a:ext cx="1667337" cy="4180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r>
              <a:rPr lang="es-ES" sz="1100">
                <a:latin typeface="Gotham Medium" pitchFamily="50" charset="0"/>
                <a:cs typeface="Gotham Medium" pitchFamily="50" charset="0"/>
              </a:rPr>
              <a:t>NH APP</a:t>
            </a: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>
                <a:latin typeface="Gotham Medium" pitchFamily="50" charset="0"/>
                <a:cs typeface="Gotham Medium" pitchFamily="50" charset="0"/>
              </a:rPr>
              <a:t>&amp;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>
                <a:latin typeface="Gotham Medium" pitchFamily="50" charset="0"/>
                <a:cs typeface="Gotham Medium" pitchFamily="50" charset="0"/>
              </a:rPr>
              <a:t>WEB </a:t>
            </a:r>
          </a:p>
          <a:p>
            <a:pPr algn="ctr"/>
            <a:r>
              <a:rPr lang="es-ES" i="1">
                <a:latin typeface="Gotham Book" pitchFamily="50" charset="0"/>
                <a:cs typeface="Gotham Book" pitchFamily="50" charset="0"/>
              </a:rPr>
              <a:t>(MOBILE &amp; DESKTOP)</a:t>
            </a: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n-US" sz="1100"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3376750" y="1665948"/>
            <a:ext cx="2183519" cy="30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pPr algn="ctr"/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From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which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platform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?</a:t>
            </a:r>
            <a:endParaRPr lang="en-US">
              <a:solidFill>
                <a:srgbClr val="07466D"/>
              </a:solidFill>
              <a:latin typeface="Gotham Narrow Medium" pitchFamily="50" charset="0"/>
              <a:cs typeface="Gotham Medium" pitchFamily="50" charset="0"/>
            </a:endParaRPr>
          </a:p>
        </p:txBody>
      </p:sp>
      <p:pic>
        <p:nvPicPr>
          <p:cNvPr id="7184" name="Picture 16" descr="Resultado de imagen de icon png desktop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12" y="5263590"/>
            <a:ext cx="1163002" cy="7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 descr="Resultado de imagen de icon png desktop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4" t="47357"/>
          <a:stretch/>
        </p:blipFill>
        <p:spPr bwMode="auto">
          <a:xfrm>
            <a:off x="4119119" y="2589901"/>
            <a:ext cx="583627" cy="40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52796" y="2748685"/>
            <a:ext cx="235694" cy="384770"/>
            <a:chOff x="11175444" y="-676360"/>
            <a:chExt cx="902825" cy="1473858"/>
          </a:xfrm>
        </p:grpSpPr>
        <p:sp>
          <p:nvSpPr>
            <p:cNvPr id="3" name="Rectangle 2"/>
            <p:cNvSpPr/>
            <p:nvPr/>
          </p:nvSpPr>
          <p:spPr>
            <a:xfrm>
              <a:off x="11311285" y="-533372"/>
              <a:ext cx="621955" cy="1141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16" descr="Resultado de imagen de icon png desktop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84" r="80868"/>
            <a:stretch/>
          </p:blipFill>
          <p:spPr bwMode="auto">
            <a:xfrm>
              <a:off x="11175444" y="-676360"/>
              <a:ext cx="902825" cy="1473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6693207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19221" y="5678414"/>
            <a:ext cx="194400" cy="396000"/>
          </a:xfrm>
          <a:prstGeom prst="rect">
            <a:avLst/>
          </a:prstGeom>
          <a:solidFill>
            <a:srgbClr val="00863D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456214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82228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745235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930200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167195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16858" y="5762163"/>
            <a:ext cx="194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8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10 </a:t>
            </a:r>
            <a:r>
              <a:rPr lang="es-ES" sz="8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am</a:t>
            </a:r>
            <a:endParaRPr lang="en-US" sz="8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5675987" y="5157589"/>
            <a:ext cx="1738737" cy="18993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09881" y="5180401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26239" y="5180401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241074" y="5062837"/>
            <a:ext cx="71037" cy="197699"/>
          </a:xfrm>
          <a:prstGeom prst="roundRect">
            <a:avLst>
              <a:gd name="adj" fmla="val 49382"/>
            </a:avLst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6762720" y="5066804"/>
            <a:ext cx="71037" cy="197699"/>
          </a:xfrm>
          <a:prstGeom prst="roundRect">
            <a:avLst>
              <a:gd name="adj" fmla="val 49382"/>
            </a:avLst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741174" y="546115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M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77747" y="546046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T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14320" y="545977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W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450893" y="545908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T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687466" y="545839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F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924039" y="545770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S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160614" y="545701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S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31268" y="1672285"/>
            <a:ext cx="3072993" cy="28823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pPr algn="ctr"/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How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can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the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guest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access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to OCI?</a:t>
            </a:r>
            <a:endParaRPr lang="en-US">
              <a:solidFill>
                <a:srgbClr val="07466D"/>
              </a:solidFill>
              <a:latin typeface="Gotham Narrow Medium" pitchFamily="50" charset="0"/>
              <a:cs typeface="Gotham Medium" pitchFamily="50" charset="0"/>
            </a:endParaRPr>
          </a:p>
        </p:txBody>
      </p:sp>
      <p:pic>
        <p:nvPicPr>
          <p:cNvPr id="2050" name="Picture 2" descr="Resultado de imagen de icono location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58" y="5763870"/>
            <a:ext cx="337840" cy="3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Circular Arrow 66"/>
          <p:cNvSpPr/>
          <p:nvPr/>
        </p:nvSpPr>
        <p:spPr>
          <a:xfrm rot="3079382" flipH="1">
            <a:off x="6302013" y="5728275"/>
            <a:ext cx="701395" cy="650515"/>
          </a:xfrm>
          <a:prstGeom prst="circularArrow">
            <a:avLst>
              <a:gd name="adj1" fmla="val 3038"/>
              <a:gd name="adj2" fmla="val 706255"/>
              <a:gd name="adj3" fmla="val 20369523"/>
              <a:gd name="adj4" fmla="val 18083767"/>
              <a:gd name="adj5" fmla="val 47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CF95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45" grpId="0" animBg="1"/>
      <p:bldP spid="25" grpId="0" animBg="1"/>
      <p:bldP spid="15" grpId="0" animBg="1"/>
      <p:bldP spid="8" grpId="0" animBg="1"/>
      <p:bldP spid="9" grpId="0" animBg="1"/>
      <p:bldP spid="10" grpId="0" animBg="1"/>
      <p:bldP spid="11" grpId="0" animBg="1"/>
      <p:bldP spid="17" grpId="0" animBg="1"/>
      <p:bldP spid="18" grpId="0" animBg="1"/>
      <p:bldP spid="19" grpId="0" animBg="1"/>
      <p:bldP spid="20" grpId="0" animBg="1"/>
      <p:bldP spid="41" grpId="0" animBg="1"/>
      <p:bldP spid="42" grpId="0" animBg="1"/>
      <p:bldP spid="6" grpId="0" animBg="1"/>
      <p:bldP spid="37" grpId="0" animBg="1"/>
      <p:bldP spid="44" grpId="0" animBg="1"/>
      <p:bldP spid="46" grpId="0" animBg="1"/>
      <p:bldP spid="47" grpId="0" animBg="1"/>
      <p:bldP spid="49" grpId="0" animBg="1"/>
      <p:bldP spid="50" grpId="0" animBg="1"/>
      <p:bldP spid="7" grpId="0"/>
      <p:bldP spid="13" grpId="0" animBg="1"/>
      <p:bldP spid="16" grpId="0" animBg="1"/>
      <p:bldP spid="52" grpId="0" animBg="1"/>
      <p:bldP spid="27" grpId="0" animBg="1"/>
      <p:bldP spid="55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1"/>
          <p:cNvSpPr txBox="1">
            <a:spLocks/>
          </p:cNvSpPr>
          <p:nvPr/>
        </p:nvSpPr>
        <p:spPr>
          <a:xfrm>
            <a:off x="3482902" y="1992050"/>
            <a:ext cx="1897946" cy="43858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70" name="Text Placeholder 1"/>
          <p:cNvSpPr txBox="1">
            <a:spLocks/>
          </p:cNvSpPr>
          <p:nvPr/>
        </p:nvSpPr>
        <p:spPr>
          <a:xfrm>
            <a:off x="3595299" y="2094548"/>
            <a:ext cx="1667337" cy="4180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r>
              <a:rPr lang="es-ES" sz="1100">
                <a:latin typeface="Gotham Medium" pitchFamily="50" charset="0"/>
                <a:cs typeface="Gotham Medium" pitchFamily="50" charset="0"/>
              </a:rPr>
              <a:t>NH APP</a:t>
            </a: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&amp;</a:t>
            </a:r>
            <a:r>
              <a:rPr lang="es-ES" sz="11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  <a:p>
            <a:pPr algn="ctr"/>
            <a:endParaRPr lang="es-ES" sz="11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WEB </a:t>
            </a:r>
          </a:p>
          <a:p>
            <a:pPr algn="ctr"/>
            <a:r>
              <a:rPr lang="es-ES" i="1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(MOBILE &amp; DESKTOP)</a:t>
            </a: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n-US" sz="1100"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57" name="Text Placeholder 1"/>
          <p:cNvSpPr txBox="1">
            <a:spLocks/>
          </p:cNvSpPr>
          <p:nvPr/>
        </p:nvSpPr>
        <p:spPr>
          <a:xfrm>
            <a:off x="3482902" y="1483033"/>
            <a:ext cx="1897946" cy="466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8" name="Text Placeholder 1"/>
          <p:cNvSpPr txBox="1">
            <a:spLocks/>
          </p:cNvSpPr>
          <p:nvPr/>
        </p:nvSpPr>
        <p:spPr>
          <a:xfrm>
            <a:off x="5484757" y="1475346"/>
            <a:ext cx="2105202" cy="466313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9" name="Text Placeholder 1"/>
          <p:cNvSpPr txBox="1">
            <a:spLocks/>
          </p:cNvSpPr>
          <p:nvPr/>
        </p:nvSpPr>
        <p:spPr>
          <a:xfrm>
            <a:off x="7693470" y="1483032"/>
            <a:ext cx="4086283" cy="466313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6" name="Text Placeholder 1"/>
          <p:cNvSpPr txBox="1">
            <a:spLocks/>
          </p:cNvSpPr>
          <p:nvPr/>
        </p:nvSpPr>
        <p:spPr>
          <a:xfrm>
            <a:off x="455331" y="1486950"/>
            <a:ext cx="2894157" cy="466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3" name="Text Placeholder 1"/>
          <p:cNvSpPr txBox="1">
            <a:spLocks/>
          </p:cNvSpPr>
          <p:nvPr/>
        </p:nvSpPr>
        <p:spPr>
          <a:xfrm>
            <a:off x="5480999" y="1992050"/>
            <a:ext cx="2108960" cy="4385848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4" name="Text Placeholder 1"/>
          <p:cNvSpPr txBox="1">
            <a:spLocks/>
          </p:cNvSpPr>
          <p:nvPr/>
        </p:nvSpPr>
        <p:spPr>
          <a:xfrm>
            <a:off x="5600135" y="2094548"/>
            <a:ext cx="1877953" cy="4180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service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be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available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for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guests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use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from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10 a.m.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two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days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before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arrival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until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12:00 p.m. of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the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day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of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check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-in.</a:t>
            </a: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695349" y="5384950"/>
            <a:ext cx="1709977" cy="792000"/>
          </a:xfrm>
          <a:prstGeom prst="roundRect">
            <a:avLst>
              <a:gd name="adj" fmla="val 2110"/>
            </a:avLst>
          </a:prstGeom>
          <a:solidFill>
            <a:schemeClr val="bg1"/>
          </a:solidFill>
          <a:ln w="3810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"/>
          <p:cNvSpPr txBox="1">
            <a:spLocks/>
          </p:cNvSpPr>
          <p:nvPr/>
        </p:nvSpPr>
        <p:spPr>
          <a:xfrm>
            <a:off x="7693471" y="1992050"/>
            <a:ext cx="4086284" cy="4385848"/>
          </a:xfrm>
          <a:prstGeom prst="rect">
            <a:avLst/>
          </a:prstGeom>
          <a:solidFill>
            <a:srgbClr val="D0D3D5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455332" y="1992050"/>
            <a:ext cx="2894157" cy="43858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SERVICE – BASIC INFORMATION </a:t>
            </a:r>
            <a:r>
              <a:rPr lang="es-ES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FOR PHASE I</a:t>
            </a:r>
            <a:endParaRPr lang="en-US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60900" y="491068"/>
            <a:ext cx="4991601" cy="325697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717C7D"/>
                </a:solidFill>
                <a:latin typeface="Times"/>
                <a:ea typeface="+mn-ea"/>
                <a:cs typeface="Time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44589" y="1697235"/>
            <a:ext cx="3935165" cy="263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pPr algn="ctr"/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What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kind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of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reservations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?</a:t>
            </a:r>
            <a:endParaRPr lang="en-US">
              <a:solidFill>
                <a:srgbClr val="07466D"/>
              </a:solidFill>
              <a:latin typeface="Gotham Narrow Medium" pitchFamily="50" charset="0"/>
              <a:cs typeface="Gotham Medium" pitchFamily="50" charset="0"/>
            </a:endParaRPr>
          </a:p>
        </p:txBody>
      </p:sp>
      <p:sp>
        <p:nvSpPr>
          <p:cNvPr id="17" name="Text Placeholder 1"/>
          <p:cNvSpPr txBox="1">
            <a:spLocks/>
          </p:cNvSpPr>
          <p:nvPr/>
        </p:nvSpPr>
        <p:spPr>
          <a:xfrm>
            <a:off x="7778837" y="2094548"/>
            <a:ext cx="1321289" cy="41806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The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OCI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be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available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</a:p>
          <a:p>
            <a:pPr algn="ctr"/>
            <a:r>
              <a:rPr lang="es-ES" sz="1100">
                <a:latin typeface="Gotham Book" pitchFamily="50" charset="0"/>
                <a:cs typeface="Gotham Book" pitchFamily="50" charset="0"/>
              </a:rPr>
              <a:t>ONLY </a:t>
            </a:r>
          </a:p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for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individual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reservations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</a:p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with</a:t>
            </a:r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1 or more </a:t>
            </a:r>
            <a:r>
              <a:rPr lang="es-ES" sz="1100" err="1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  <a:cs typeface="Gotham Medium" pitchFamily="50" charset="0"/>
              </a:rPr>
              <a:t>guests</a:t>
            </a:r>
            <a:endParaRPr lang="es-ES" sz="1100">
              <a:solidFill>
                <a:schemeClr val="tx1">
                  <a:lumMod val="65000"/>
                  <a:lumOff val="35000"/>
                </a:schemeClr>
              </a:solidFill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9316127" y="4855409"/>
            <a:ext cx="2347832" cy="14197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100">
                <a:latin typeface="Gotham Medium" pitchFamily="50" charset="0"/>
                <a:cs typeface="Gotham Medium" pitchFamily="50" charset="0"/>
              </a:rPr>
              <a:t>MINORS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(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under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18)</a:t>
            </a:r>
          </a:p>
          <a:p>
            <a:pPr algn="ctr"/>
            <a:r>
              <a:rPr lang="es-ES" sz="1100">
                <a:latin typeface="Gotham Book" pitchFamily="50" charset="0"/>
                <a:cs typeface="Gotham Book" pitchFamily="50" charset="0"/>
              </a:rPr>
              <a:t>CANNOT Access to OCI.</a:t>
            </a:r>
          </a:p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They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will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always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have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to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go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to Front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desk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.</a:t>
            </a:r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9316127" y="2094549"/>
            <a:ext cx="2347832" cy="6914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err="1">
                <a:latin typeface="Gotham Book" pitchFamily="50" charset="0"/>
                <a:cs typeface="Gotham Book" pitchFamily="50" charset="0"/>
              </a:rPr>
              <a:t>Only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1 of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the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guests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can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choose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the</a:t>
            </a:r>
            <a:r>
              <a:rPr lang="es-ES" sz="1100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sz="1100" err="1">
                <a:latin typeface="Gotham Medium" pitchFamily="50" charset="0"/>
                <a:cs typeface="Gotham Medium" pitchFamily="50" charset="0"/>
              </a:rPr>
              <a:t>room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.</a:t>
            </a:r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9316127" y="2900545"/>
            <a:ext cx="2347832" cy="18641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defPPr>
              <a:defRPr lang="es-ES"/>
            </a:defPPr>
            <a:lvl1pPr indent="0" algn="ctr" defTabSz="342900">
              <a:spcBef>
                <a:spcPct val="20000"/>
              </a:spcBef>
              <a:buFontTx/>
              <a:buNone/>
              <a:defRPr sz="1100" b="0" i="0">
                <a:solidFill>
                  <a:srgbClr val="717C7D"/>
                </a:solidFill>
                <a:latin typeface="Gotham Book" pitchFamily="50" charset="0"/>
                <a:cs typeface="Gotham Book" pitchFamily="50" charset="0"/>
              </a:defRPr>
            </a:lvl1pPr>
            <a:lvl2pPr marL="342900" indent="0" defTabSz="342900">
              <a:spcBef>
                <a:spcPct val="20000"/>
              </a:spcBef>
              <a:buFontTx/>
              <a:buNone/>
              <a:defRPr sz="1050">
                <a:latin typeface="Verdana"/>
              </a:defRPr>
            </a:lvl2pPr>
            <a:lvl3pPr marL="685800" indent="0" defTabSz="342900">
              <a:spcBef>
                <a:spcPct val="20000"/>
              </a:spcBef>
              <a:buFontTx/>
              <a:buNone/>
              <a:defRPr sz="1050" b="1" i="0">
                <a:solidFill>
                  <a:srgbClr val="0076A8"/>
                </a:solidFill>
                <a:latin typeface="Verdana"/>
              </a:defRPr>
            </a:lvl3pPr>
            <a:lvl4pPr marL="1028700" indent="0" defTabSz="342900">
              <a:spcBef>
                <a:spcPct val="20000"/>
              </a:spcBef>
              <a:buFontTx/>
              <a:buNone/>
              <a:defRPr sz="1050" b="1" i="0">
                <a:latin typeface="Verdana"/>
              </a:defRPr>
            </a:lvl4pPr>
            <a:lvl5pPr marL="1371600" indent="0" defTabSz="342900">
              <a:spcBef>
                <a:spcPct val="20000"/>
              </a:spcBef>
              <a:buFontTx/>
              <a:buNone/>
              <a:defRPr sz="1050" b="1" i="0">
                <a:latin typeface="Verdan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r>
              <a:rPr lang="es-ES" err="1"/>
              <a:t>It</a:t>
            </a:r>
            <a:r>
              <a:rPr lang="es-ES"/>
              <a:t> </a:t>
            </a:r>
            <a:r>
              <a:rPr lang="es-ES" err="1"/>
              <a:t>is</a:t>
            </a:r>
            <a:r>
              <a:rPr lang="es-ES"/>
              <a:t> </a:t>
            </a:r>
            <a:r>
              <a:rPr lang="es-ES" err="1">
                <a:latin typeface="Gotham Medium" pitchFamily="50" charset="0"/>
                <a:cs typeface="Gotham Medium" pitchFamily="50" charset="0"/>
              </a:rPr>
              <a:t>not</a:t>
            </a:r>
            <a:r>
              <a:rPr lang="es-ES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err="1">
                <a:latin typeface="Gotham Medium" pitchFamily="50" charset="0"/>
                <a:cs typeface="Gotham Medium" pitchFamily="50" charset="0"/>
              </a:rPr>
              <a:t>mandatory</a:t>
            </a:r>
            <a:r>
              <a:rPr lang="es-ES">
                <a:latin typeface="Gotham Medium" pitchFamily="50" charset="0"/>
                <a:cs typeface="Gotham Medium" pitchFamily="50" charset="0"/>
              </a:rPr>
              <a:t> </a:t>
            </a:r>
            <a:r>
              <a:rPr lang="es-ES" err="1"/>
              <a:t>that</a:t>
            </a:r>
            <a:r>
              <a:rPr lang="es-ES"/>
              <a:t> </a:t>
            </a:r>
            <a:r>
              <a:rPr lang="es-ES" err="1"/>
              <a:t>all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guests</a:t>
            </a:r>
            <a:r>
              <a:rPr lang="es-ES"/>
              <a:t> </a:t>
            </a:r>
            <a:r>
              <a:rPr lang="es-ES" err="1"/>
              <a:t>hosted</a:t>
            </a:r>
            <a:r>
              <a:rPr lang="es-ES"/>
              <a:t> in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room</a:t>
            </a:r>
            <a:r>
              <a:rPr lang="es-ES"/>
              <a:t> complete </a:t>
            </a:r>
            <a:r>
              <a:rPr lang="es-ES" err="1"/>
              <a:t>the</a:t>
            </a:r>
            <a:r>
              <a:rPr lang="es-ES"/>
              <a:t> OCI </a:t>
            </a:r>
            <a:r>
              <a:rPr lang="es-ES" err="1"/>
              <a:t>process</a:t>
            </a:r>
            <a:r>
              <a:rPr lang="es-ES"/>
              <a:t>. </a:t>
            </a:r>
          </a:p>
          <a:p>
            <a:r>
              <a:rPr lang="en-US"/>
              <a:t>Guest not registered online will have to complete the process at the front desk</a:t>
            </a:r>
          </a:p>
          <a:p>
            <a:endParaRPr lang="es-E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801897" y="1685408"/>
            <a:ext cx="1462498" cy="276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pPr algn="ctr"/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When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?</a:t>
            </a:r>
            <a:endParaRPr lang="en-US">
              <a:solidFill>
                <a:srgbClr val="07466D"/>
              </a:solidFill>
              <a:latin typeface="Gotham Narrow Medium" pitchFamily="50" charset="0"/>
              <a:cs typeface="Gotham Medium" pitchFamily="50" charset="0"/>
            </a:endParaRPr>
          </a:p>
        </p:txBody>
      </p:sp>
      <p:pic>
        <p:nvPicPr>
          <p:cNvPr id="7170" name="Picture 2" descr="Resultado de imagen de icon kid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800" y="4855410"/>
            <a:ext cx="620485" cy="6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de icon room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005" y="5279864"/>
            <a:ext cx="712874" cy="7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>
            <a:off x="1495122" y="3085517"/>
            <a:ext cx="219234" cy="0"/>
          </a:xfrm>
          <a:prstGeom prst="straightConnector1">
            <a:avLst/>
          </a:prstGeom>
          <a:ln w="28575">
            <a:solidFill>
              <a:srgbClr val="07466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100127" y="2444550"/>
            <a:ext cx="216000" cy="0"/>
          </a:xfrm>
          <a:prstGeom prst="straightConnector1">
            <a:avLst/>
          </a:prstGeom>
          <a:ln w="28575">
            <a:solidFill>
              <a:srgbClr val="07466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9100127" y="3737086"/>
            <a:ext cx="216000" cy="0"/>
          </a:xfrm>
          <a:prstGeom prst="straightConnector1">
            <a:avLst/>
          </a:prstGeom>
          <a:ln w="28575">
            <a:solidFill>
              <a:srgbClr val="07466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9100127" y="5385158"/>
            <a:ext cx="216000" cy="0"/>
          </a:xfrm>
          <a:prstGeom prst="straightConnector1">
            <a:avLst/>
          </a:prstGeom>
          <a:ln w="28575">
            <a:solidFill>
              <a:srgbClr val="07466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 txBox="1">
            <a:spLocks/>
          </p:cNvSpPr>
          <p:nvPr/>
        </p:nvSpPr>
        <p:spPr>
          <a:xfrm>
            <a:off x="3376750" y="1665948"/>
            <a:ext cx="2183519" cy="30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pPr algn="ctr"/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From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which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platform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?</a:t>
            </a:r>
            <a:endParaRPr lang="en-US">
              <a:solidFill>
                <a:srgbClr val="07466D"/>
              </a:solidFill>
              <a:latin typeface="Gotham Narrow Medium" pitchFamily="50" charset="0"/>
              <a:cs typeface="Gotham Medium" pitchFamily="50" charset="0"/>
            </a:endParaRPr>
          </a:p>
        </p:txBody>
      </p:sp>
      <p:pic>
        <p:nvPicPr>
          <p:cNvPr id="35" name="Picture 16" descr="Resultado de imagen de icon png desktop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4" t="47357"/>
          <a:stretch/>
        </p:blipFill>
        <p:spPr bwMode="auto">
          <a:xfrm>
            <a:off x="4119119" y="2589901"/>
            <a:ext cx="583627" cy="40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52796" y="2748685"/>
            <a:ext cx="235694" cy="384770"/>
            <a:chOff x="11175444" y="-676360"/>
            <a:chExt cx="902825" cy="1473858"/>
          </a:xfrm>
        </p:grpSpPr>
        <p:sp>
          <p:nvSpPr>
            <p:cNvPr id="3" name="Rectangle 2"/>
            <p:cNvSpPr/>
            <p:nvPr/>
          </p:nvSpPr>
          <p:spPr>
            <a:xfrm>
              <a:off x="11311285" y="-533372"/>
              <a:ext cx="621955" cy="1141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16" descr="Resultado de imagen de icon png desktop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84" r="80868"/>
            <a:stretch/>
          </p:blipFill>
          <p:spPr bwMode="auto">
            <a:xfrm>
              <a:off x="11175444" y="-676360"/>
              <a:ext cx="902825" cy="1473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6693207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19221" y="5678414"/>
            <a:ext cx="194400" cy="396000"/>
          </a:xfrm>
          <a:prstGeom prst="rect">
            <a:avLst/>
          </a:prstGeom>
          <a:solidFill>
            <a:srgbClr val="00863D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456214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82228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745235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930200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167195" y="5678414"/>
            <a:ext cx="194400" cy="396000"/>
          </a:xfrm>
          <a:prstGeom prst="rect">
            <a:avLst/>
          </a:prstGeom>
          <a:solidFill>
            <a:schemeClr val="bg1"/>
          </a:solidFill>
          <a:ln w="19050">
            <a:solidFill>
              <a:srgbClr val="2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16858" y="5762163"/>
            <a:ext cx="194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8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10 </a:t>
            </a:r>
            <a:r>
              <a:rPr lang="es-ES" sz="8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am</a:t>
            </a:r>
            <a:endParaRPr lang="en-US" sz="8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5675987" y="5157589"/>
            <a:ext cx="1738737" cy="18993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09881" y="5180401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26239" y="5180401"/>
            <a:ext cx="144000" cy="14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241074" y="5062837"/>
            <a:ext cx="71037" cy="197699"/>
          </a:xfrm>
          <a:prstGeom prst="roundRect">
            <a:avLst>
              <a:gd name="adj" fmla="val 49382"/>
            </a:avLst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6762720" y="5066804"/>
            <a:ext cx="71037" cy="197699"/>
          </a:xfrm>
          <a:prstGeom prst="roundRect">
            <a:avLst>
              <a:gd name="adj" fmla="val 49382"/>
            </a:avLst>
          </a:prstGeom>
          <a:solidFill>
            <a:srgbClr val="2E6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741174" y="546115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M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77747" y="546046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T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14320" y="545977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W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450893" y="545908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T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687466" y="545839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F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924039" y="545770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S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160614" y="5457012"/>
            <a:ext cx="194400" cy="25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>
                <a:solidFill>
                  <a:srgbClr val="2E6CA4"/>
                </a:solidFill>
              </a:rPr>
              <a:t>S</a:t>
            </a:r>
            <a:endParaRPr lang="en-US" sz="1100">
              <a:solidFill>
                <a:srgbClr val="2E6CA4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31268" y="1672285"/>
            <a:ext cx="3072993" cy="28823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kern="1200">
                <a:solidFill>
                  <a:srgbClr val="717C7D"/>
                </a:solidFill>
                <a:latin typeface="Times"/>
                <a:ea typeface="+mj-ea"/>
                <a:cs typeface="Times"/>
              </a:defRPr>
            </a:lvl1pPr>
          </a:lstStyle>
          <a:p>
            <a:pPr algn="ctr"/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How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can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the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guest </a:t>
            </a:r>
            <a:r>
              <a:rPr lang="es-ES" err="1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access</a:t>
            </a:r>
            <a:r>
              <a:rPr lang="es-ES">
                <a:solidFill>
                  <a:srgbClr val="07466D"/>
                </a:solidFill>
                <a:latin typeface="Gotham Narrow Medium" pitchFamily="50" charset="0"/>
                <a:cs typeface="Gotham Medium" pitchFamily="50" charset="0"/>
              </a:rPr>
              <a:t> to OCI?</a:t>
            </a:r>
            <a:endParaRPr lang="en-US">
              <a:solidFill>
                <a:srgbClr val="07466D"/>
              </a:solidFill>
              <a:latin typeface="Gotham Narrow Medium" pitchFamily="50" charset="0"/>
              <a:cs typeface="Gotham Medium" pitchFamily="50" charset="0"/>
            </a:endParaRPr>
          </a:p>
        </p:txBody>
      </p:sp>
      <p:pic>
        <p:nvPicPr>
          <p:cNvPr id="71" name="Picture 2" descr="Resultado de imagen de icono location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58" y="5763870"/>
            <a:ext cx="337840" cy="3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Circular Arrow 67"/>
          <p:cNvSpPr/>
          <p:nvPr/>
        </p:nvSpPr>
        <p:spPr>
          <a:xfrm rot="3079382" flipH="1">
            <a:off x="6302013" y="5728275"/>
            <a:ext cx="701395" cy="650515"/>
          </a:xfrm>
          <a:prstGeom prst="circularArrow">
            <a:avLst>
              <a:gd name="adj1" fmla="val 3038"/>
              <a:gd name="adj2" fmla="val 706255"/>
              <a:gd name="adj3" fmla="val 20369523"/>
              <a:gd name="adj4" fmla="val 18083767"/>
              <a:gd name="adj5" fmla="val 47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CF95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 Placeholder 1"/>
          <p:cNvSpPr txBox="1">
            <a:spLocks/>
          </p:cNvSpPr>
          <p:nvPr/>
        </p:nvSpPr>
        <p:spPr>
          <a:xfrm>
            <a:off x="564488" y="2094548"/>
            <a:ext cx="930065" cy="19819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>
              <a:latin typeface="Gotham Medium" pitchFamily="50" charset="0"/>
              <a:cs typeface="Gotham Medium" pitchFamily="50" charset="0"/>
            </a:endParaRPr>
          </a:p>
          <a:p>
            <a:pPr algn="ctr"/>
            <a:r>
              <a:rPr lang="en-US" sz="1100">
                <a:latin typeface="Gotham Medium" pitchFamily="50" charset="0"/>
                <a:cs typeface="Gotham Medium" pitchFamily="50" charset="0"/>
              </a:rPr>
              <a:t>DIRECT CHANNEL</a:t>
            </a: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algn="ctr">
              <a:spcBef>
                <a:spcPts val="0"/>
              </a:spcBef>
            </a:pPr>
            <a:r>
              <a:rPr lang="es-ES" sz="1100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Web</a:t>
            </a:r>
          </a:p>
          <a:p>
            <a:pPr algn="ctr">
              <a:spcBef>
                <a:spcPts val="0"/>
              </a:spcBef>
            </a:pPr>
            <a:r>
              <a:rPr lang="es-ES" sz="1100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+</a:t>
            </a:r>
          </a:p>
          <a:p>
            <a:pPr algn="ctr">
              <a:spcBef>
                <a:spcPts val="0"/>
              </a:spcBef>
            </a:pPr>
            <a:r>
              <a:rPr lang="es-ES" sz="1100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CRO &amp;</a:t>
            </a:r>
          </a:p>
          <a:p>
            <a:pPr algn="ctr">
              <a:spcBef>
                <a:spcPts val="0"/>
              </a:spcBef>
            </a:pPr>
            <a:r>
              <a:rPr lang="es-ES" sz="1100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hotel</a:t>
            </a:r>
          </a:p>
          <a:p>
            <a:pPr algn="ctr">
              <a:spcBef>
                <a:spcPts val="0"/>
              </a:spcBef>
            </a:pPr>
            <a:r>
              <a:rPr lang="es-ES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(</a:t>
            </a:r>
            <a:r>
              <a:rPr lang="es-ES" i="1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only</a:t>
            </a:r>
            <a:r>
              <a:rPr lang="es-ES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i="1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direct</a:t>
            </a:r>
            <a:r>
              <a:rPr lang="es-ES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s-ES" i="1" err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reservations</a:t>
            </a:r>
            <a:r>
              <a:rPr lang="es-ES" i="1">
                <a:solidFill>
                  <a:schemeClr val="tx1">
                    <a:lumMod val="50000"/>
                    <a:lumOff val="50000"/>
                  </a:schemeClr>
                </a:solidFill>
                <a:latin typeface="Gotham Book" pitchFamily="50" charset="0"/>
                <a:cs typeface="Gotham Book" pitchFamily="50" charset="0"/>
              </a:rPr>
              <a:t>)</a:t>
            </a:r>
            <a:endParaRPr lang="en-US" i="1">
              <a:solidFill>
                <a:schemeClr val="tx1">
                  <a:lumMod val="50000"/>
                  <a:lumOff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74" name="Text Placeholder 1"/>
          <p:cNvSpPr txBox="1">
            <a:spLocks/>
          </p:cNvSpPr>
          <p:nvPr/>
        </p:nvSpPr>
        <p:spPr>
          <a:xfrm>
            <a:off x="1716295" y="2094549"/>
            <a:ext cx="1505006" cy="19819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>
                <a:latin typeface="Gotham Book" pitchFamily="50" charset="0"/>
                <a:cs typeface="Gotham Book" pitchFamily="50" charset="0"/>
              </a:rPr>
              <a:t>Guest can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access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100" err="1">
                <a:latin typeface="Gotham Book" pitchFamily="50" charset="0"/>
                <a:cs typeface="Gotham Book" pitchFamily="50" charset="0"/>
              </a:rPr>
              <a:t>through</a:t>
            </a:r>
            <a:r>
              <a:rPr lang="es-ES" sz="1100">
                <a:latin typeface="Gotham Book" pitchFamily="50" charset="0"/>
                <a:cs typeface="Gotham Book" pitchFamily="50" charset="0"/>
              </a:rPr>
              <a:t>:</a:t>
            </a:r>
          </a:p>
          <a:p>
            <a:pPr algn="ctr"/>
            <a:endParaRPr lang="es-ES" sz="1100">
              <a:latin typeface="Gotham Book" pitchFamily="50" charset="0"/>
              <a:cs typeface="Gotham Book" pitchFamily="50" charset="0"/>
            </a:endParaRPr>
          </a:p>
          <a:p>
            <a:pPr marL="171450" indent="-171450" algn="ctr">
              <a:buFontTx/>
              <a:buChar char="-"/>
            </a:pPr>
            <a:r>
              <a:rPr lang="en-US" sz="1050">
                <a:latin typeface="Gotham Book" pitchFamily="50" charset="0"/>
                <a:cs typeface="Gotham Book" pitchFamily="50" charset="0"/>
              </a:rPr>
              <a:t>Link included in </a:t>
            </a:r>
            <a:r>
              <a:rPr lang="en-US" sz="1050">
                <a:latin typeface="Gotham Medium" pitchFamily="50" charset="0"/>
                <a:cs typeface="Gotham Medium" pitchFamily="50" charset="0"/>
              </a:rPr>
              <a:t>Pre-arrival email</a:t>
            </a:r>
          </a:p>
          <a:p>
            <a:pPr marL="171450" indent="-171450" algn="ctr">
              <a:buFontTx/>
              <a:buChar char="-"/>
            </a:pPr>
            <a:r>
              <a:rPr lang="es-ES" sz="1050">
                <a:latin typeface="Gotham Medium" pitchFamily="50" charset="0"/>
                <a:cs typeface="Gotham Medium" pitchFamily="50" charset="0"/>
              </a:rPr>
              <a:t>NH App </a:t>
            </a:r>
            <a:r>
              <a:rPr lang="es-ES" sz="1050">
                <a:latin typeface="Gotham Book" pitchFamily="50" charset="0"/>
                <a:cs typeface="Gotham Book" pitchFamily="50" charset="0"/>
              </a:rPr>
              <a:t>(</a:t>
            </a:r>
            <a:r>
              <a:rPr lang="es-ES" sz="1050" err="1">
                <a:latin typeface="Gotham Book" pitchFamily="50" charset="0"/>
                <a:cs typeface="Gotham Book" pitchFamily="50" charset="0"/>
              </a:rPr>
              <a:t>My</a:t>
            </a:r>
            <a:r>
              <a:rPr lang="es-ES" sz="105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050" err="1">
                <a:latin typeface="Gotham Book" pitchFamily="50" charset="0"/>
                <a:cs typeface="Gotham Book" pitchFamily="50" charset="0"/>
              </a:rPr>
              <a:t>reservations</a:t>
            </a:r>
            <a:r>
              <a:rPr lang="es-ES" sz="1050">
                <a:latin typeface="Gotham Book" pitchFamily="50" charset="0"/>
                <a:cs typeface="Gotham Book" pitchFamily="50" charset="0"/>
              </a:rPr>
              <a:t>)</a:t>
            </a:r>
          </a:p>
          <a:p>
            <a:pPr marL="171450" indent="-171450" algn="ctr">
              <a:buFontTx/>
              <a:buChar char="-"/>
            </a:pPr>
            <a:r>
              <a:rPr lang="es-ES" sz="105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NH website </a:t>
            </a:r>
            <a:r>
              <a:rPr lang="es-ES" sz="105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(using reservation ID)</a:t>
            </a:r>
            <a:endParaRPr lang="en-US" sz="105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560900" y="491068"/>
            <a:ext cx="4991601" cy="325697"/>
          </a:xfrm>
        </p:spPr>
        <p:txBody>
          <a:bodyPr vert="horz" anchor="ctr"/>
          <a:lstStyle/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837282"/>
            <a:ext cx="12192000" cy="6020718"/>
          </a:xfrm>
        </p:spPr>
        <p:txBody>
          <a:bodyPr vert="horz" anchor="ctr"/>
          <a:lstStyle/>
          <a:p>
            <a:pPr marL="514363" indent="-514363" algn="ctr">
              <a:buFont typeface="+mj-lt"/>
              <a:buAutoNum type="arabicPeriod" startAt="2"/>
            </a:pPr>
            <a:r>
              <a:rPr lang="es-ES" sz="3200">
                <a:solidFill>
                  <a:srgbClr val="07466D"/>
                </a:solidFill>
                <a:latin typeface="Chronicle Display" pitchFamily="50" charset="0"/>
                <a:cs typeface="Gotham Medium" pitchFamily="50" charset="0"/>
              </a:rPr>
              <a:t>NEW GUEST JOURNEY</a:t>
            </a:r>
            <a:endParaRPr lang="es-ES" sz="1200">
              <a:solidFill>
                <a:srgbClr val="07466D"/>
              </a:solidFill>
              <a:latin typeface="Gotham Medium" pitchFamily="50" charset="0"/>
              <a:cs typeface="Gotham Medium" pitchFamily="50" charset="0"/>
            </a:endParaRPr>
          </a:p>
          <a:p>
            <a:endParaRPr lang="es-ES" sz="1200">
              <a:latin typeface="Gotham Book" pitchFamily="50" charset="0"/>
              <a:cs typeface="Gotham Book" pitchFamily="50" charset="0"/>
            </a:endParaRPr>
          </a:p>
          <a:p>
            <a:endParaRPr lang="es-ES" sz="120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6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"/>
          <p:cNvSpPr txBox="1">
            <a:spLocks/>
          </p:cNvSpPr>
          <p:nvPr/>
        </p:nvSpPr>
        <p:spPr>
          <a:xfrm>
            <a:off x="1244852" y="2115668"/>
            <a:ext cx="2736000" cy="25627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5" indent="-171455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solidFill>
                  <a:srgbClr val="07466D"/>
                </a:solidFill>
                <a:latin typeface="Gotham Book" pitchFamily="50" charset="0"/>
                <a:cs typeface="Gotham Book" pitchFamily="50" charset="0"/>
              </a:rPr>
              <a:t>OCI GUEST JOURNEY</a:t>
            </a:r>
            <a:endParaRPr lang="en-US">
              <a:solidFill>
                <a:srgbClr val="07466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60900" y="491068"/>
            <a:ext cx="4991601" cy="325697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717C7D"/>
                </a:solidFill>
                <a:latin typeface="Times"/>
                <a:ea typeface="+mn-ea"/>
                <a:cs typeface="Time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>
                <a:latin typeface="Gotham Book" pitchFamily="50" charset="0"/>
                <a:cs typeface="Gotham Book" pitchFamily="50" charset="0"/>
              </a:rPr>
              <a:t>ONLINE CHECK IN &amp; CHOOSE YOUR ROOM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0058401" y="2115668"/>
            <a:ext cx="1656000" cy="25595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5" indent="-171455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136068" y="2115667"/>
            <a:ext cx="5652000" cy="25595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5" indent="-171455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921526" y="3567158"/>
            <a:ext cx="10792875" cy="232115"/>
          </a:xfrm>
          <a:prstGeom prst="rect">
            <a:avLst/>
          </a:prstGeom>
          <a:solidFill>
            <a:srgbClr val="8497B0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3" name="Text Placeholder 1"/>
          <p:cNvSpPr txBox="1">
            <a:spLocks/>
          </p:cNvSpPr>
          <p:nvPr/>
        </p:nvSpPr>
        <p:spPr>
          <a:xfrm>
            <a:off x="1308380" y="2725077"/>
            <a:ext cx="1198186" cy="18273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Gotham Book" pitchFamily="50" charset="0"/>
                <a:cs typeface="Gotham Book" pitchFamily="50" charset="0"/>
              </a:rPr>
              <a:t>Guest make a reservation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2607444" y="2725077"/>
            <a:ext cx="1296000" cy="18273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n-US" sz="1000">
                <a:latin typeface="Gotham Book" pitchFamily="50" charset="0"/>
                <a:cs typeface="Gotham Book" pitchFamily="50" charset="0"/>
              </a:rPr>
              <a:t>Guest receives a pre-arrival email which gives him access to the new service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4203551" y="2725077"/>
            <a:ext cx="1296000" cy="182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5" indent="-171455" algn="ctr">
              <a:buFont typeface="Arial" panose="020B0604020202020204" pitchFamily="34" charset="0"/>
              <a:buChar char="•"/>
            </a:pPr>
            <a:r>
              <a:rPr lang="en-US" sz="1000">
                <a:latin typeface="Gotham Book" pitchFamily="50" charset="0"/>
                <a:cs typeface="Gotham Book" pitchFamily="50" charset="0"/>
              </a:rPr>
              <a:t>Guest complete his personal data</a:t>
            </a:r>
          </a:p>
          <a:p>
            <a:pPr marL="171455" indent="-171455" algn="ctr">
              <a:buFont typeface="Arial" panose="020B0604020202020204" pitchFamily="34" charset="0"/>
              <a:buChar char="•"/>
            </a:pPr>
            <a:r>
              <a:rPr lang="en-US" sz="1000">
                <a:latin typeface="Gotham Book" pitchFamily="50" charset="0"/>
                <a:cs typeface="Gotham Book" pitchFamily="50" charset="0"/>
              </a:rPr>
              <a:t>Select his preferences</a:t>
            </a: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6997193" y="2725077"/>
            <a:ext cx="1296000" cy="182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Gotham Book" pitchFamily="50" charset="0"/>
                <a:cs typeface="Gotham Book" pitchFamily="50" charset="0"/>
              </a:rPr>
              <a:t>Enters guarantee payment data</a:t>
            </a:r>
          </a:p>
        </p:txBody>
      </p:sp>
      <p:sp>
        <p:nvSpPr>
          <p:cNvPr id="17" name="Text Placeholder 1"/>
          <p:cNvSpPr txBox="1">
            <a:spLocks/>
          </p:cNvSpPr>
          <p:nvPr/>
        </p:nvSpPr>
        <p:spPr>
          <a:xfrm>
            <a:off x="8407886" y="2725077"/>
            <a:ext cx="1296000" cy="182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schemeClr val="accent6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ONLINE CHECK-IN COMPLETED</a:t>
            </a:r>
          </a:p>
          <a:p>
            <a:pPr algn="ctr"/>
            <a:endParaRPr lang="es-ES" sz="1000">
              <a:latin typeface="Gotham Book" pitchFamily="50" charset="0"/>
              <a:cs typeface="Gotham Book" pitchFamily="50" charset="0"/>
            </a:endParaRPr>
          </a:p>
          <a:p>
            <a:pPr algn="ctr"/>
            <a:r>
              <a:rPr lang="es-ES" sz="1000">
                <a:latin typeface="Gotham Book" pitchFamily="50" charset="0"/>
                <a:cs typeface="Gotham Book" pitchFamily="50" charset="0"/>
              </a:rPr>
              <a:t>Guest </a:t>
            </a:r>
            <a:r>
              <a:rPr lang="es-ES" sz="1000" err="1">
                <a:latin typeface="Gotham Book" pitchFamily="50" charset="0"/>
                <a:cs typeface="Gotham Book" pitchFamily="50" charset="0"/>
              </a:rPr>
              <a:t>receives</a:t>
            </a:r>
            <a:r>
              <a:rPr lang="es-ES" sz="1000">
                <a:latin typeface="Gotham Book" pitchFamily="50" charset="0"/>
                <a:cs typeface="Gotham Book" pitchFamily="50" charset="0"/>
              </a:rPr>
              <a:t> a </a:t>
            </a:r>
            <a:r>
              <a:rPr lang="es-ES" sz="1000" err="1">
                <a:latin typeface="Gotham Book" pitchFamily="50" charset="0"/>
                <a:cs typeface="Gotham Book" pitchFamily="50" charset="0"/>
              </a:rPr>
              <a:t>confirmation</a:t>
            </a:r>
            <a:r>
              <a:rPr lang="es-ES" sz="1000">
                <a:latin typeface="Gotham Book" pitchFamily="50" charset="0"/>
                <a:cs typeface="Gotham Book" pitchFamily="50" charset="0"/>
              </a:rPr>
              <a:t> email</a:t>
            </a:r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23" name="Picture 4" descr="Imagen relacionada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2" y="3227639"/>
            <a:ext cx="911151" cy="91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Placeholder 1"/>
          <p:cNvSpPr txBox="1">
            <a:spLocks/>
          </p:cNvSpPr>
          <p:nvPr/>
        </p:nvSpPr>
        <p:spPr>
          <a:xfrm>
            <a:off x="10132572" y="2700940"/>
            <a:ext cx="1492314" cy="18273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5" indent="-171455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  <a:p>
            <a:pPr marL="171455" indent="-171455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  <a:p>
            <a:pPr marL="95250" indent="-95250" algn="ctr">
              <a:buFontTx/>
              <a:buChar char="-"/>
            </a:pPr>
            <a:endParaRPr lang="en-US" sz="1000">
              <a:latin typeface="Gotham Book" pitchFamily="50" charset="0"/>
              <a:cs typeface="Gotham Book" pitchFamily="50" charset="0"/>
            </a:endParaRPr>
          </a:p>
          <a:p>
            <a:pPr marL="95250" indent="-95250" algn="ctr">
              <a:buFontTx/>
              <a:buChar char="-"/>
            </a:pPr>
            <a:r>
              <a:rPr lang="en-US" sz="1000">
                <a:latin typeface="Gotham Book" pitchFamily="50" charset="0"/>
                <a:cs typeface="Gotham Book" pitchFamily="50" charset="0"/>
              </a:rPr>
              <a:t>Goes to Priority desk (when existing)</a:t>
            </a:r>
          </a:p>
          <a:p>
            <a:pPr marL="95250" indent="-95250" algn="ctr">
              <a:buFontTx/>
              <a:buChar char="-"/>
            </a:pPr>
            <a:r>
              <a:rPr lang="es-ES" sz="1000">
                <a:latin typeface="Gotham Book" pitchFamily="50" charset="0"/>
                <a:cs typeface="Gotham Book" pitchFamily="50" charset="0"/>
              </a:rPr>
              <a:t>Shows ID</a:t>
            </a:r>
          </a:p>
          <a:p>
            <a:pPr marL="95250" indent="-95250" algn="ctr">
              <a:buFontTx/>
              <a:buChar char="-"/>
            </a:pPr>
            <a:r>
              <a:rPr lang="es-ES" sz="1000" err="1">
                <a:latin typeface="Gotham Book" pitchFamily="50" charset="0"/>
                <a:cs typeface="Gotham Book" pitchFamily="50" charset="0"/>
              </a:rPr>
              <a:t>Signs</a:t>
            </a:r>
            <a:r>
              <a:rPr lang="es-ES" sz="10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000" err="1">
                <a:latin typeface="Gotham Book" pitchFamily="50" charset="0"/>
                <a:cs typeface="Gotham Book" pitchFamily="50" charset="0"/>
              </a:rPr>
              <a:t>registration</a:t>
            </a:r>
            <a:r>
              <a:rPr lang="es-ES" sz="1000">
                <a:latin typeface="Gotham Book" pitchFamily="50" charset="0"/>
                <a:cs typeface="Gotham Book" pitchFamily="50" charset="0"/>
              </a:rPr>
              <a:t> </a:t>
            </a:r>
            <a:r>
              <a:rPr lang="es-ES" sz="1000" err="1">
                <a:latin typeface="Gotham Book" pitchFamily="50" charset="0"/>
                <a:cs typeface="Gotham Book" pitchFamily="50" charset="0"/>
              </a:rPr>
              <a:t>form</a:t>
            </a:r>
            <a:endParaRPr lang="en-US" sz="100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61992" y="2775540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1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58021" y="2761892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2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65023" y="2761892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3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51055" y="2761892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5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328886" y="2737755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6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6" name="Text Placeholder 1"/>
          <p:cNvSpPr txBox="1">
            <a:spLocks/>
          </p:cNvSpPr>
          <p:nvPr/>
        </p:nvSpPr>
        <p:spPr>
          <a:xfrm>
            <a:off x="5611481" y="2720506"/>
            <a:ext cx="1296000" cy="182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latin typeface="Gotham Book" pitchFamily="50" charset="0"/>
                <a:cs typeface="Gotham Book" pitchFamily="50" charset="0"/>
              </a:rPr>
              <a:t>Guest can choose the room that suits him better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65343" y="2757321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4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0" name="Text Placeholder 1"/>
          <p:cNvSpPr txBox="1">
            <a:spLocks/>
          </p:cNvSpPr>
          <p:nvPr/>
        </p:nvSpPr>
        <p:spPr>
          <a:xfrm>
            <a:off x="4136777" y="2115668"/>
            <a:ext cx="5651291" cy="42477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>
                <a:solidFill>
                  <a:schemeClr val="accent5">
                    <a:lumMod val="75000"/>
                  </a:schemeClr>
                </a:solidFill>
                <a:latin typeface="Gotham Medium" pitchFamily="50" charset="0"/>
                <a:cs typeface="Gotham Medium" pitchFamily="50" charset="0"/>
              </a:rPr>
              <a:t>ONLINE PROCESS</a:t>
            </a:r>
            <a:endParaRPr lang="en-US" sz="1400">
              <a:solidFill>
                <a:schemeClr val="accent5">
                  <a:lumMod val="75000"/>
                </a:schemeClr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181519" y="2235410"/>
            <a:ext cx="1468926" cy="31266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ARRIVAL</a:t>
            </a:r>
          </a:p>
        </p:txBody>
      </p:sp>
      <p:sp>
        <p:nvSpPr>
          <p:cNvPr id="28" name="Text Placeholder 1">
            <a:hlinkClick r:id="rId3" action="ppaction://hlinksldjump"/>
          </p:cNvPr>
          <p:cNvSpPr txBox="1">
            <a:spLocks/>
          </p:cNvSpPr>
          <p:nvPr/>
        </p:nvSpPr>
        <p:spPr>
          <a:xfrm>
            <a:off x="6231684" y="4918365"/>
            <a:ext cx="1460767" cy="6647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GO TO ONLINE PROCESS</a:t>
            </a:r>
            <a:endParaRPr lang="en-US" sz="120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5" name="Text Placeholder 1">
            <a:hlinkClick r:id="rId4" action="ppaction://hlinksldjump"/>
          </p:cNvPr>
          <p:cNvSpPr txBox="1">
            <a:spLocks/>
          </p:cNvSpPr>
          <p:nvPr/>
        </p:nvSpPr>
        <p:spPr>
          <a:xfrm>
            <a:off x="10189678" y="4918364"/>
            <a:ext cx="1460767" cy="6647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anchor="ctr"/>
          <a:lstStyle>
            <a:defPPr>
              <a:defRPr lang="es-ES"/>
            </a:defPPr>
            <a:lvl1pPr indent="0" algn="ctr" defTabSz="342900">
              <a:spcBef>
                <a:spcPct val="20000"/>
              </a:spcBef>
              <a:buFontTx/>
              <a:buNone/>
              <a:defRPr sz="1200" b="0" i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  <a:lvl2pPr marL="342900" indent="0" defTabSz="342900">
              <a:spcBef>
                <a:spcPct val="20000"/>
              </a:spcBef>
              <a:buFontTx/>
              <a:buNone/>
              <a:defRPr sz="1050">
                <a:latin typeface="Verdana"/>
              </a:defRPr>
            </a:lvl2pPr>
            <a:lvl3pPr marL="685800" indent="0" defTabSz="342900">
              <a:spcBef>
                <a:spcPct val="20000"/>
              </a:spcBef>
              <a:buFontTx/>
              <a:buNone/>
              <a:defRPr sz="1050" b="1" i="0">
                <a:solidFill>
                  <a:srgbClr val="0076A8"/>
                </a:solidFill>
                <a:latin typeface="Verdana"/>
              </a:defRPr>
            </a:lvl3pPr>
            <a:lvl4pPr marL="1028700" indent="0" defTabSz="342900">
              <a:spcBef>
                <a:spcPct val="20000"/>
              </a:spcBef>
              <a:buFontTx/>
              <a:buNone/>
              <a:defRPr sz="1050" b="1" i="0">
                <a:latin typeface="Verdana"/>
              </a:defRPr>
            </a:lvl4pPr>
            <a:lvl5pPr marL="1371600" indent="0" defTabSz="342900">
              <a:spcBef>
                <a:spcPct val="20000"/>
              </a:spcBef>
              <a:buFontTx/>
              <a:buNone/>
              <a:defRPr sz="1050" b="1" i="0">
                <a:latin typeface="Verdana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r>
              <a:rPr lang="es-ES"/>
              <a:t>GO TO FRONT OFFICE GUIDE</a:t>
            </a:r>
            <a:endParaRPr lang="en-US"/>
          </a:p>
        </p:txBody>
      </p:sp>
      <p:sp>
        <p:nvSpPr>
          <p:cNvPr id="38" name="Text Placeholder 1"/>
          <p:cNvSpPr txBox="1">
            <a:spLocks/>
          </p:cNvSpPr>
          <p:nvPr/>
        </p:nvSpPr>
        <p:spPr>
          <a:xfrm>
            <a:off x="1244852" y="2115668"/>
            <a:ext cx="2832994" cy="424770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>
                <a:solidFill>
                  <a:schemeClr val="bg1"/>
                </a:solidFill>
                <a:latin typeface="Gotham Medium" pitchFamily="50" charset="0"/>
                <a:cs typeface="Gotham Medium" pitchFamily="50" charset="0"/>
              </a:rPr>
              <a:t>RESERVATION</a:t>
            </a:r>
            <a:endParaRPr lang="en-US" sz="1400">
              <a:solidFill>
                <a:schemeClr val="bg1"/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1804" y="2799740"/>
            <a:ext cx="1042217" cy="311510"/>
          </a:xfrm>
          <a:prstGeom prst="rect">
            <a:avLst/>
          </a:prstGeom>
          <a:ln>
            <a:noFill/>
          </a:ln>
        </p:spPr>
        <p:txBody>
          <a:bodyPr vert="horz" anchor="ctr"/>
          <a:lstStyle/>
          <a:p>
            <a:pPr defTabSz="342900">
              <a:spcBef>
                <a:spcPct val="20000"/>
              </a:spcBef>
            </a:pP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2 days before arrival </a:t>
            </a:r>
          </a:p>
        </p:txBody>
      </p:sp>
      <p:sp>
        <p:nvSpPr>
          <p:cNvPr id="24" name="Text Placeholder 1"/>
          <p:cNvSpPr txBox="1">
            <a:spLocks/>
          </p:cNvSpPr>
          <p:nvPr/>
        </p:nvSpPr>
        <p:spPr>
          <a:xfrm>
            <a:off x="10514383" y="2799739"/>
            <a:ext cx="1110503" cy="427899"/>
          </a:xfrm>
          <a:prstGeom prst="rect">
            <a:avLst/>
          </a:prstGeom>
          <a:ln>
            <a:noFill/>
          </a:ln>
        </p:spPr>
        <p:txBody>
          <a:bodyPr vert="horz" anchor="ctr"/>
          <a:lstStyle>
            <a:lvl1pPr marL="0" indent="0" algn="just" defTabSz="342900" rtl="0" eaLnBrk="1" latinLnBrk="0" hangingPunct="1">
              <a:spcBef>
                <a:spcPct val="20000"/>
              </a:spcBef>
              <a:buFontTx/>
              <a:buNone/>
              <a:defRPr sz="900" b="0" i="0" kern="1200">
                <a:solidFill>
                  <a:srgbClr val="717C7D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105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rgbClr val="0076A8"/>
                </a:solidFill>
                <a:latin typeface="Verdana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1050" b="1" i="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Hotel – as of 15:00h the day of arrival</a:t>
            </a:r>
          </a:p>
        </p:txBody>
      </p:sp>
    </p:spTree>
    <p:extLst>
      <p:ext uri="{BB962C8B-B14F-4D97-AF65-F5344CB8AC3E}">
        <p14:creationId xmlns:p14="http://schemas.microsoft.com/office/powerpoint/2010/main" val="10397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425A6A2B427E4E806699FA61014A9C" ma:contentTypeVersion="3" ma:contentTypeDescription="Create a new document." ma:contentTypeScope="" ma:versionID="ef76d0caba79e16c82bf7625cb1f231b">
  <xsd:schema xmlns:xsd="http://www.w3.org/2001/XMLSchema" xmlns:xs="http://www.w3.org/2001/XMLSchema" xmlns:p="http://schemas.microsoft.com/office/2006/metadata/properties" xmlns:ns2="8909a33f-5317-4033-8d1b-a2cb0e2f1f54" xmlns:ns3="f67360ca-945f-49d6-a3f5-5acf64931e21" targetNamespace="http://schemas.microsoft.com/office/2006/metadata/properties" ma:root="true" ma:fieldsID="77a7b41dc620ee06dbe8cb581aeb0551" ns2:_="" ns3:_="">
    <xsd:import namespace="8909a33f-5317-4033-8d1b-a2cb0e2f1f54"/>
    <xsd:import namespace="f67360ca-945f-49d6-a3f5-5acf64931e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9a33f-5317-4033-8d1b-a2cb0e2f1f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360ca-945f-49d6-a3f5-5acf64931e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4CB176-4A92-41E4-9F22-05A885EE20D2}">
  <ds:schemaRefs>
    <ds:schemaRef ds:uri="f67360ca-945f-49d6-a3f5-5acf64931e21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8909a33f-5317-4033-8d1b-a2cb0e2f1f54"/>
  </ds:schemaRefs>
</ds:datastoreItem>
</file>

<file path=customXml/itemProps2.xml><?xml version="1.0" encoding="utf-8"?>
<ds:datastoreItem xmlns:ds="http://schemas.openxmlformats.org/officeDocument/2006/customXml" ds:itemID="{5E81F9F2-4D30-4E9B-9C95-60B2CF36A5F9}">
  <ds:schemaRefs>
    <ds:schemaRef ds:uri="8909a33f-5317-4033-8d1b-a2cb0e2f1f54"/>
    <ds:schemaRef ds:uri="f67360ca-945f-49d6-a3f5-5acf64931e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33FD529-8A40-474D-8AE8-B5E4287BCF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3384</Words>
  <Application>Microsoft Office PowerPoint</Application>
  <PresentationFormat>Widescreen</PresentationFormat>
  <Paragraphs>690</Paragraphs>
  <Slides>47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Arial</vt:lpstr>
      <vt:lpstr>Calibri</vt:lpstr>
      <vt:lpstr>Chronicle Display</vt:lpstr>
      <vt:lpstr>Gill Sans</vt:lpstr>
      <vt:lpstr>Gill Sans Light</vt:lpstr>
      <vt:lpstr>Gotham Book</vt:lpstr>
      <vt:lpstr>Gotham Medium</vt:lpstr>
      <vt:lpstr>Gotham Narrow Medium</vt:lpstr>
      <vt:lpstr>Times</vt:lpstr>
      <vt:lpstr>Verdana</vt:lpstr>
      <vt:lpstr>Wingdings</vt:lpstr>
      <vt:lpstr>ヒラギノ角ゴ ProN W3</vt:lpstr>
      <vt:lpstr>Tema de Office</vt:lpstr>
      <vt:lpstr>2_Tema de Office</vt:lpstr>
      <vt:lpstr>3_Tema de Office</vt:lpstr>
      <vt:lpstr>4_Tema de Office</vt:lpstr>
      <vt:lpstr>5_Tema de Office</vt:lpstr>
      <vt:lpstr>6_Tema de Office</vt:lpstr>
      <vt:lpstr>Microsoft PowerPoint Presentation</vt:lpstr>
      <vt:lpstr>PowerPoint Presentation</vt:lpstr>
      <vt:lpstr>PowerPoint Presentation</vt:lpstr>
      <vt:lpstr>PowerPoint Presentation</vt:lpstr>
      <vt:lpstr>NEW SERVICE</vt:lpstr>
      <vt:lpstr>BENEFITS</vt:lpstr>
      <vt:lpstr>SERVICE – BASIC INFORMATION</vt:lpstr>
      <vt:lpstr>SERVICE – BASIC INFORMATION FOR PHASE I</vt:lpstr>
      <vt:lpstr>PowerPoint Presentation</vt:lpstr>
      <vt:lpstr>OCI GUEST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OCI GUEST JOURNEY</vt:lpstr>
      <vt:lpstr>PowerPoint Presentation</vt:lpstr>
      <vt:lpstr>DAILY WORKFLOW</vt:lpstr>
      <vt:lpstr>DAILY WORKFLOW</vt:lpstr>
      <vt:lpstr>DAILY WORKFLOW</vt:lpstr>
      <vt:lpstr>PowerPoint Presentation</vt:lpstr>
      <vt:lpstr>TMS GUIDES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Fuentes</dc:creator>
  <cp:lastModifiedBy>MARIA TRINIDAD GOMEZ FERNANDEZ</cp:lastModifiedBy>
  <cp:revision>26</cp:revision>
  <dcterms:modified xsi:type="dcterms:W3CDTF">2018-09-07T08:49:03Z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0x0101004C425A6A2B427E4E806699FA61014A9C</vt:lpwstr>
  </property>
</Properties>
</file>